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7" r:id="rId6"/>
    <p:sldId id="344" r:id="rId7"/>
    <p:sldId id="269" r:id="rId8"/>
    <p:sldId id="322" r:id="rId9"/>
    <p:sldId id="347" r:id="rId10"/>
    <p:sldId id="261" r:id="rId11"/>
    <p:sldId id="346" r:id="rId12"/>
    <p:sldId id="262" r:id="rId13"/>
    <p:sldId id="263" r:id="rId14"/>
    <p:sldId id="343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275" r:id="rId23"/>
    <p:sldId id="309" r:id="rId24"/>
    <p:sldId id="304" r:id="rId25"/>
    <p:sldId id="305" r:id="rId26"/>
    <p:sldId id="306" r:id="rId27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a Goncalves" initials="MG" lastIdx="2" clrIdx="0">
    <p:extLst>
      <p:ext uri="{19B8F6BF-5375-455C-9EA6-DF929625EA0E}">
        <p15:presenceInfo xmlns:p15="http://schemas.microsoft.com/office/powerpoint/2012/main" userId="a91135bae1f542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656"/>
    <a:srgbClr val="FF1C25"/>
    <a:srgbClr val="3C4981"/>
    <a:srgbClr val="42497D"/>
    <a:srgbClr val="80C7BC"/>
    <a:srgbClr val="96C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2" autoAdjust="0"/>
  </p:normalViewPr>
  <p:slideViewPr>
    <p:cSldViewPr>
      <p:cViewPr varScale="1">
        <p:scale>
          <a:sx n="108" d="100"/>
          <a:sy n="108" d="100"/>
        </p:scale>
        <p:origin x="67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5AF86-2FE0-4F64-86B2-5088E2162DF2}" type="datetimeFigureOut">
              <a:rPr lang="es-ES" smtClean="0"/>
              <a:t>10/01/2022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2D849-A0EA-41E1-AE53-854F4CA1B0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53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6" name="Google Shape;4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1818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060825" cy="6858000"/>
          </a:xfrm>
          <a:custGeom>
            <a:avLst/>
            <a:gdLst/>
            <a:ahLst/>
            <a:cxnLst/>
            <a:rect l="l" t="t" r="r" b="b"/>
            <a:pathLst>
              <a:path w="4060825" h="6858000">
                <a:moveTo>
                  <a:pt x="4060698" y="0"/>
                </a:moveTo>
                <a:lnTo>
                  <a:pt x="0" y="0"/>
                </a:lnTo>
                <a:lnTo>
                  <a:pt x="0" y="6858000"/>
                </a:lnTo>
                <a:lnTo>
                  <a:pt x="4060698" y="6858000"/>
                </a:lnTo>
                <a:lnTo>
                  <a:pt x="4060698" y="0"/>
                </a:lnTo>
                <a:close/>
              </a:path>
            </a:pathLst>
          </a:custGeom>
          <a:solidFill>
            <a:srgbClr val="FF22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7A58-B220-4EDE-9073-6205F2AEF419}" type="datetimeFigureOut">
              <a:rPr lang="es-ES" smtClean="0"/>
              <a:t>10/01/2022</a:t>
            </a:fld>
            <a:endParaRPr lang="es-E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1A84-C002-4635-A387-F74DACAE92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37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840879" y="1007376"/>
            <a:ext cx="4383113" cy="58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99" b="1" i="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10566452" y="6481790"/>
            <a:ext cx="730133" cy="13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" b="0" i="0">
                <a:solidFill>
                  <a:srgbClr val="29384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8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5284" y="738276"/>
            <a:ext cx="8261431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2960" y="1726463"/>
            <a:ext cx="7786078" cy="1530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81818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62539" y="6379327"/>
            <a:ext cx="229234" cy="186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49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mailto:latam@workandstudy.trave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22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0"/>
            <a:ext cx="12188950" cy="6855713"/>
            <a:chOff x="3047" y="0"/>
            <a:chExt cx="12188950" cy="685571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8607" y="0"/>
              <a:ext cx="1993390" cy="8625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2286"/>
              <a:ext cx="12185903" cy="68534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21855" y="4038600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7179" y="5181600"/>
              <a:ext cx="1764676" cy="882139"/>
            </a:xfrm>
            <a:prstGeom prst="rect">
              <a:avLst/>
            </a:prstGeom>
          </p:spPr>
        </p:pic>
      </p:grpSp>
      <p:pic>
        <p:nvPicPr>
          <p:cNvPr id="9" name="object 10">
            <a:extLst>
              <a:ext uri="{FF2B5EF4-FFF2-40B4-BE49-F238E27FC236}">
                <a16:creationId xmlns:a16="http://schemas.microsoft.com/office/drawing/2014/main" id="{9693AABB-07C6-4B2A-A121-2E24A4C81A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0800" y="5046074"/>
            <a:ext cx="1358151" cy="101766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4FB2A2A-6A04-4AAB-AB8B-B1E2EE13A53E}"/>
              </a:ext>
            </a:extLst>
          </p:cNvPr>
          <p:cNvSpPr txBox="1"/>
          <p:nvPr/>
        </p:nvSpPr>
        <p:spPr>
          <a:xfrm>
            <a:off x="859487" y="1856286"/>
            <a:ext cx="10284780" cy="1718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5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APRENDE INGLÉS,</a:t>
            </a:r>
          </a:p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5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 VIVE IRLANDA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29310" y="2458720"/>
            <a:ext cx="21424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</a:rPr>
              <a:t>PERMISO</a:t>
            </a:r>
            <a:r>
              <a:rPr sz="2400" spc="-6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DE </a:t>
            </a:r>
            <a:r>
              <a:rPr sz="2400" spc="-790" dirty="0">
                <a:solidFill>
                  <a:srgbClr val="FFFFFF"/>
                </a:solidFill>
              </a:rPr>
              <a:t> </a:t>
            </a:r>
            <a:r>
              <a:rPr sz="2400" spc="-10" dirty="0">
                <a:solidFill>
                  <a:srgbClr val="FFFFFF"/>
                </a:solidFill>
              </a:rPr>
              <a:t>TRABAJO </a:t>
            </a:r>
            <a:r>
              <a:rPr sz="2400" dirty="0">
                <a:solidFill>
                  <a:srgbClr val="FFFFFF"/>
                </a:solidFill>
              </a:rPr>
              <a:t>Y </a:t>
            </a:r>
            <a:r>
              <a:rPr sz="2400" spc="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ESTUDIOS</a:t>
            </a:r>
            <a:endParaRPr sz="2400" dirty="0"/>
          </a:p>
        </p:txBody>
      </p:sp>
      <p:sp>
        <p:nvSpPr>
          <p:cNvPr id="9" name="object 9"/>
          <p:cNvSpPr txBox="1"/>
          <p:nvPr/>
        </p:nvSpPr>
        <p:spPr>
          <a:xfrm>
            <a:off x="5335696" y="1944121"/>
            <a:ext cx="4839970" cy="2413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Irlanda ofrece la oportunidad de trabajar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b="1" u="sng" spc="-5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mientras se</a:t>
            </a:r>
            <a:r>
              <a:rPr sz="1800" b="1" u="sng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spc="-5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estudia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: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20 hs/semana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hasta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40 </a:t>
            </a:r>
            <a:r>
              <a:rPr sz="18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hs/semana entre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junio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septiembre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del 15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sz="18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dic</a:t>
            </a:r>
            <a:r>
              <a:rPr sz="18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al</a:t>
            </a:r>
            <a:r>
              <a:rPr sz="18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15 de enero.</a:t>
            </a:r>
            <a:endParaRPr sz="18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€10.</a:t>
            </a:r>
            <a:r>
              <a:rPr lang="es-ES" sz="4400" b="1" spc="-5" dirty="0">
                <a:solidFill>
                  <a:srgbClr val="422656"/>
                </a:solidFill>
                <a:latin typeface="Arial"/>
                <a:cs typeface="Arial"/>
              </a:rPr>
              <a:t>5</a:t>
            </a: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0 por</a:t>
            </a:r>
            <a:r>
              <a:rPr sz="4400" b="1" spc="-1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hora</a:t>
            </a:r>
            <a:r>
              <a:rPr lang="es-ES" sz="4400" b="1" spc="-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lang="es-ES" sz="2000" b="1" spc="-5" dirty="0">
                <a:solidFill>
                  <a:srgbClr val="422656"/>
                </a:solidFill>
                <a:latin typeface="Arial"/>
                <a:cs typeface="Arial"/>
              </a:rPr>
              <a:t>a partir de enero de 2022</a:t>
            </a:r>
            <a:endParaRPr sz="44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pic>
        <p:nvPicPr>
          <p:cNvPr id="13" name="object 10">
            <a:extLst>
              <a:ext uri="{FF2B5EF4-FFF2-40B4-BE49-F238E27FC236}">
                <a16:creationId xmlns:a16="http://schemas.microsoft.com/office/drawing/2014/main" id="{E163A3FA-743B-4B6C-8CCA-5326D1C4B01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658" y="216027"/>
            <a:ext cx="817624" cy="6126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4F4885-A5ED-406F-864E-ECADF2B6D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4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/>
        </p:nvSpPr>
        <p:spPr>
          <a:xfrm>
            <a:off x="721221" y="1524000"/>
            <a:ext cx="4953000" cy="351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311902" indent="-202159" algn="just">
              <a:buClr>
                <a:schemeClr val="dk1"/>
              </a:buClr>
              <a:buSzPts val="28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8" marR="212555">
              <a:buClr>
                <a:schemeClr val="lt1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1. Continua estudiando un curso de inglés.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Máximo por 2 años,  posibilidad de trabajar medio tiempo durante toda la  estancia y tiempo completo en periodos específicos. </a:t>
            </a: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298809" marR="212555" indent="-150560">
              <a:buClr>
                <a:schemeClr val="lt1"/>
              </a:buClr>
              <a:buSzPts val="24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8" marR="110513">
              <a:lnSpc>
                <a:spcPct val="114285"/>
              </a:lnSpc>
              <a:spcBef>
                <a:spcPts val="3"/>
              </a:spcBef>
              <a:buClr>
                <a:srgbClr val="26374B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2. Estudiar alguna carrera profesional, máster o  posgrado.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Otorga posibilidad de trabajar mientras se  estudia (medio tiempo y tiempo completo en períodos  señalados), y al egresar, a tiempo completo durante  dos años</a:t>
            </a:r>
            <a:endParaRPr sz="1300" dirty="0">
              <a:solidFill>
                <a:srgbClr val="422656"/>
              </a:solidFill>
              <a:latin typeface="Arial MT"/>
            </a:endParaRPr>
          </a:p>
          <a:p>
            <a:pPr marL="298809" marR="110513" indent="-150560">
              <a:lnSpc>
                <a:spcPct val="114285"/>
              </a:lnSpc>
              <a:spcBef>
                <a:spcPts val="3"/>
              </a:spcBef>
              <a:buClr>
                <a:srgbClr val="26374B"/>
              </a:buClr>
              <a:buSzPts val="24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3. 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Ser patrocinado por una empresa para obtener  permiso laboral.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Existen 2 tipos de permisos: </a:t>
            </a: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b="1" dirty="0" err="1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Critical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r>
              <a:rPr lang="es-MX" sz="1300" b="1" dirty="0" err="1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Skills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: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Profesionales considerados críticamente  importantes para el crecimiento de la economía de  Irlanda. </a:t>
            </a: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Permiso General de trabajo: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estado  especifica  ocupaciones elegibles.</a:t>
            </a: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762000" y="448383"/>
            <a:ext cx="5477522" cy="86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53908" marR="212555">
              <a:buClr>
                <a:srgbClr val="000000"/>
              </a:buClr>
              <a:buSzPts val="3200"/>
            </a:pPr>
            <a:r>
              <a:rPr lang="es-MX" sz="2800" b="1" dirty="0">
                <a:solidFill>
                  <a:srgbClr val="FF1C25"/>
                </a:solidFill>
                <a:latin typeface="Arial MT"/>
                <a:ea typeface="Source Sans Pro"/>
                <a:cs typeface="Source Sans Pro"/>
                <a:sym typeface="Source Sans Pro"/>
              </a:rPr>
              <a:t>Vías para continuar tu estancia en Irlanda</a:t>
            </a:r>
            <a:endParaRPr sz="2800" b="1" dirty="0">
              <a:solidFill>
                <a:srgbClr val="FF1C25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610039" y="3692552"/>
            <a:ext cx="2713496" cy="0"/>
          </a:xfrm>
          <a:prstGeom prst="straightConnector1">
            <a:avLst/>
          </a:prstGeom>
          <a:noFill/>
          <a:ln w="9525" cap="flat" cmpd="sng">
            <a:solidFill>
              <a:srgbClr val="F8F7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A647B1D-C8C9-4A52-BE94-B8132B4142E2}"/>
              </a:ext>
            </a:extLst>
          </p:cNvPr>
          <p:cNvSpPr txBox="1"/>
          <p:nvPr/>
        </p:nvSpPr>
        <p:spPr>
          <a:xfrm>
            <a:off x="-366135" y="5562600"/>
            <a:ext cx="6647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7430" marR="853440">
              <a:spcBef>
                <a:spcPts val="5"/>
              </a:spcBef>
            </a:pPr>
            <a:r>
              <a:rPr lang="es-ES" sz="1200" b="1" spc="95" dirty="0">
                <a:solidFill>
                  <a:srgbClr val="422656"/>
                </a:solidFill>
                <a:latin typeface="Arial MT"/>
                <a:cs typeface="Arial Black"/>
              </a:rPr>
              <a:t>HASTA 9 AÑOS EN IRLANDA GRACIAS A LOS BENEFICIOS QUE BRINDA IRLANDA A ESTUDIANTES</a:t>
            </a:r>
            <a:endParaRPr lang="es-ES" sz="1200" b="1" dirty="0">
              <a:solidFill>
                <a:srgbClr val="422656"/>
              </a:solidFill>
              <a:latin typeface="Arial M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9569514-D1C7-4A38-A76A-69E8FC00C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3" r="10705"/>
          <a:stretch/>
        </p:blipFill>
        <p:spPr>
          <a:xfrm>
            <a:off x="6278802" y="0"/>
            <a:ext cx="591319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2D1EFE-828F-4B0E-A664-BA3A8C4E6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22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2313" y="6459403"/>
            <a:ext cx="1161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9624" y="6459403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37129" y="90563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43840" y="1138062"/>
            <a:ext cx="3930015" cy="95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ts val="3650"/>
              </a:lnSpc>
              <a:spcBef>
                <a:spcPts val="95"/>
              </a:spcBef>
            </a:pPr>
            <a:r>
              <a:rPr sz="3200" b="1" spc="145" dirty="0">
                <a:solidFill>
                  <a:srgbClr val="FFFFFF"/>
                </a:solidFill>
                <a:latin typeface="Arial"/>
                <a:cs typeface="Arial"/>
              </a:rPr>
              <a:t>PERMISO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ts val="3650"/>
              </a:lnSpc>
            </a:pPr>
            <a:r>
              <a:rPr sz="3200" b="1" spc="145" dirty="0">
                <a:solidFill>
                  <a:srgbClr val="FFFFFF"/>
                </a:solidFill>
                <a:latin typeface="Arial"/>
                <a:cs typeface="Arial"/>
              </a:rPr>
              <a:t>POSGRADUACIÓN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0545" y="2336982"/>
            <a:ext cx="6022340" cy="255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graduarse de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programa de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Educación 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Superior,</a:t>
            </a:r>
            <a:endParaRPr sz="180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acreedor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permiso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trabajar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tiempo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completo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(40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hs/semana)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Licenciaturas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año.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Salario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anual: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 MT"/>
                <a:cs typeface="Arial MT"/>
              </a:rPr>
              <a:t>€25.000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(aprox.)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Maestrías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años.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Salario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anual: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 MT"/>
                <a:cs typeface="Arial MT"/>
              </a:rPr>
              <a:t>€32.000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(aprox.)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50875"/>
            <a:ext cx="817625" cy="6126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0E9053E-779D-46B7-820A-9596CBCE4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C117E42-D835-4E01-B112-A61E9AD3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88" y="457200"/>
            <a:ext cx="6400799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7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6811" y="0"/>
            <a:ext cx="1885314" cy="6858000"/>
          </a:xfrm>
          <a:custGeom>
            <a:avLst/>
            <a:gdLst/>
            <a:ahLst/>
            <a:cxnLst/>
            <a:rect l="l" t="t" r="r" b="b"/>
            <a:pathLst>
              <a:path w="1885315" h="6858000">
                <a:moveTo>
                  <a:pt x="1885200" y="0"/>
                </a:moveTo>
                <a:lnTo>
                  <a:pt x="0" y="0"/>
                </a:lnTo>
                <a:lnTo>
                  <a:pt x="0" y="6858000"/>
                </a:lnTo>
                <a:lnTo>
                  <a:pt x="1885200" y="6858000"/>
                </a:lnTo>
                <a:lnTo>
                  <a:pt x="18852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6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56833" y="2382202"/>
            <a:ext cx="807085" cy="2093595"/>
          </a:xfrm>
          <a:prstGeom prst="rect">
            <a:avLst/>
          </a:prstGeom>
        </p:spPr>
        <p:txBody>
          <a:bodyPr vert="vert270" wrap="square" lIns="0" tIns="27940" rIns="0" bIns="0" rtlCol="0">
            <a:spAutoFit/>
          </a:bodyPr>
          <a:lstStyle/>
          <a:p>
            <a:pPr marL="257810" marR="5080" indent="-245745">
              <a:lnSpc>
                <a:spcPts val="3020"/>
              </a:lnSpc>
              <a:spcBef>
                <a:spcPts val="220"/>
              </a:spcBef>
            </a:pP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8945" y="1698277"/>
            <a:ext cx="53848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Permiso</a:t>
            </a:r>
            <a:r>
              <a:rPr sz="2000" b="1" spc="-2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de empleo</a:t>
            </a:r>
            <a:r>
              <a:rPr sz="2000" b="1" spc="-1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para</a:t>
            </a:r>
            <a:r>
              <a:rPr sz="2000" b="1" spc="-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habilidades</a:t>
            </a:r>
            <a:r>
              <a:rPr sz="2000" b="1" spc="-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críticas</a:t>
            </a:r>
            <a:endParaRPr sz="20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994" y="2708821"/>
            <a:ext cx="4699635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00"/>
              </a:spcBef>
              <a:tabLst>
                <a:tab pos="330200" algn="l"/>
              </a:tabLst>
            </a:pP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Diseñado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para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atraer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personas altamente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cualificadas al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mercado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laboral irlandés,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con </a:t>
            </a:r>
            <a:r>
              <a:rPr sz="185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el	objetivo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alentarlas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establecer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una </a:t>
            </a:r>
            <a:r>
              <a:rPr sz="185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residencia</a:t>
            </a:r>
            <a:r>
              <a:rPr sz="185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permanente</a:t>
            </a:r>
            <a:r>
              <a:rPr sz="185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en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 el</a:t>
            </a:r>
            <a:r>
              <a:rPr sz="185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país.</a:t>
            </a:r>
            <a:endParaRPr sz="185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5144" y="0"/>
            <a:ext cx="4220717" cy="6858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68344" y="165911"/>
            <a:ext cx="817624" cy="6134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A9DB43-E2F1-4659-B789-F7335A1ED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425" y="5524756"/>
            <a:ext cx="1370154" cy="5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2742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28A08-D39F-49E5-BE45-F2016EA8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72" y="533400"/>
            <a:ext cx="6178847" cy="1609344"/>
          </a:xfrm>
        </p:spPr>
        <p:txBody>
          <a:bodyPr>
            <a:normAutofit/>
          </a:bodyPr>
          <a:lstStyle/>
          <a:p>
            <a:r>
              <a:rPr lang="es-ES" sz="4000" b="1" dirty="0" err="1">
                <a:solidFill>
                  <a:srgbClr val="422656"/>
                </a:solidFill>
                <a:latin typeface="Arial MT"/>
              </a:rPr>
              <a:t>Foundation</a:t>
            </a:r>
            <a:r>
              <a:rPr lang="es-ES" sz="4000" b="1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s-ES" sz="4000" b="1" dirty="0" err="1">
                <a:solidFill>
                  <a:srgbClr val="422656"/>
                </a:solidFill>
                <a:latin typeface="Arial MT"/>
              </a:rPr>
              <a:t>year</a:t>
            </a:r>
            <a:r>
              <a:rPr lang="es-ES" sz="4000" b="1" dirty="0">
                <a:solidFill>
                  <a:srgbClr val="422656"/>
                </a:solidFill>
                <a:latin typeface="Arial MT"/>
              </a:rPr>
              <a:t> en Griffith Cork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92C09F-45DD-4A22-8F41-68980F6F4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74" y="2438400"/>
            <a:ext cx="6743845" cy="40507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2656"/>
                </a:solidFill>
              </a:rPr>
              <a:t>Está disponible para los estudiantes que planean inscribirse en un programa de educación superior con Griffith </a:t>
            </a:r>
            <a:r>
              <a:rPr lang="es-ES" sz="1400" dirty="0" err="1">
                <a:solidFill>
                  <a:srgbClr val="422656"/>
                </a:solidFill>
              </a:rPr>
              <a:t>College</a:t>
            </a:r>
            <a:r>
              <a:rPr lang="es-ES" sz="1400" dirty="0">
                <a:solidFill>
                  <a:srgbClr val="422656"/>
                </a:solidFill>
              </a:rPr>
              <a:t> u otros institutos de educación superior, pero que no cumplen con los requisitos académicos y/o de ingreso al idioma inglés. </a:t>
            </a:r>
          </a:p>
          <a:p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422656"/>
                </a:solidFill>
                <a:effectLst/>
              </a:rPr>
              <a:t>Tiene 30 semanas de duración y se imparte de lunes a viernes, con  22,25 horas semanales clases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b="0" i="0" dirty="0">
              <a:solidFill>
                <a:srgbClr val="422656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422656"/>
                </a:solidFill>
                <a:effectLst/>
              </a:rPr>
              <a:t>Requisito mínimo: 5,0 IELTS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422656"/>
                </a:solidFill>
              </a:rPr>
              <a:t>Intakes</a:t>
            </a:r>
            <a:r>
              <a:rPr lang="es-ES" sz="1400" dirty="0">
                <a:solidFill>
                  <a:srgbClr val="422656"/>
                </a:solidFill>
              </a:rPr>
              <a:t>: Septiembre, Febrero y Marzo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2656"/>
                </a:solidFill>
              </a:rPr>
              <a:t>Becas disponibles y dependientes del rendimiento académico del estudiante en su formación escolar.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7C2ABD5-FFF7-4BFC-84C7-FD9DC8D7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1121" y="838200"/>
            <a:ext cx="852805" cy="5132174"/>
          </a:xfrm>
          <a:custGeom>
            <a:avLst/>
            <a:gdLst/>
            <a:ahLst/>
            <a:cxnLst/>
            <a:rect l="l" t="t" r="r" b="b"/>
            <a:pathLst>
              <a:path w="852804" h="5181600">
                <a:moveTo>
                  <a:pt x="0" y="5181600"/>
                </a:moveTo>
                <a:lnTo>
                  <a:pt x="852677" y="5181600"/>
                </a:lnTo>
                <a:lnTo>
                  <a:pt x="852677" y="0"/>
                </a:lnTo>
                <a:lnTo>
                  <a:pt x="0" y="0"/>
                </a:lnTo>
                <a:lnTo>
                  <a:pt x="0" y="518160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6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3C4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838200"/>
            <a:ext cx="4853305" cy="5132174"/>
          </a:xfrm>
          <a:prstGeom prst="rect">
            <a:avLst/>
          </a:prstGeom>
          <a:solidFill>
            <a:srgbClr val="42265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750" dirty="0">
              <a:latin typeface="Times New Roman"/>
              <a:cs typeface="Times New Roman"/>
            </a:endParaRPr>
          </a:p>
          <a:p>
            <a:pPr marL="417830" marR="1120775">
              <a:lnSpc>
                <a:spcPts val="3890"/>
              </a:lnSpc>
            </a:pPr>
            <a:r>
              <a:rPr sz="3600" spc="-5" dirty="0">
                <a:solidFill>
                  <a:srgbClr val="FFFFFF"/>
                </a:solidFill>
                <a:latin typeface="Arial Black"/>
                <a:cs typeface="Arial Black"/>
              </a:rPr>
              <a:t>HAY</a:t>
            </a:r>
            <a:r>
              <a:rPr sz="3600" spc="2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145" dirty="0">
                <a:solidFill>
                  <a:srgbClr val="FFFFFF"/>
                </a:solidFill>
                <a:latin typeface="Arial Black"/>
                <a:cs typeface="Arial Black"/>
              </a:rPr>
              <a:t>MUCHO </a:t>
            </a:r>
            <a:r>
              <a:rPr sz="3600" spc="-11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Arial Black"/>
                <a:cs typeface="Arial Black"/>
              </a:rPr>
              <a:t>MÁS</a:t>
            </a:r>
            <a:r>
              <a:rPr sz="3600" spc="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7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3600" spc="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14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3600" spc="1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70" dirty="0">
                <a:solidFill>
                  <a:srgbClr val="FFFFFF"/>
                </a:solidFill>
                <a:latin typeface="Arial Black"/>
                <a:cs typeface="Arial Black"/>
              </a:rPr>
              <a:t>VIDA</a:t>
            </a:r>
            <a:endParaRPr sz="3600" dirty="0"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r>
              <a:rPr lang="es-ES" sz="3600" spc="114" dirty="0">
                <a:solidFill>
                  <a:srgbClr val="FFFFFF"/>
                </a:solidFill>
                <a:latin typeface="Arial Black"/>
                <a:cs typeface="Arial Black"/>
              </a:rPr>
              <a:t>ESTUDIANTIL</a:t>
            </a: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910" y="2529983"/>
            <a:ext cx="224790" cy="18497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  <a:tabLst>
                <a:tab pos="1307465" algn="l"/>
              </a:tabLst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	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91378" y="125027"/>
            <a:ext cx="4809744" cy="5845347"/>
            <a:chOff x="5691378" y="125027"/>
            <a:chExt cx="4809744" cy="5845347"/>
          </a:xfrm>
        </p:grpSpPr>
        <p:pic>
          <p:nvPicPr>
            <p:cNvPr id="7" name="object 7"/>
            <p:cNvPicPr/>
            <p:nvPr/>
          </p:nvPicPr>
          <p:blipFill rotWithShape="1">
            <a:blip r:embed="rId2" cstate="print"/>
            <a:srcRect b="954"/>
            <a:stretch/>
          </p:blipFill>
          <p:spPr>
            <a:xfrm>
              <a:off x="5691378" y="838200"/>
              <a:ext cx="4809744" cy="5132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1344" y="125027"/>
              <a:ext cx="623256" cy="4675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D071EF3-A30E-4C0A-8683-704C2CFEC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84335" y="0"/>
            <a:ext cx="3408045" cy="6858000"/>
          </a:xfrm>
          <a:custGeom>
            <a:avLst/>
            <a:gdLst/>
            <a:ahLst/>
            <a:cxnLst/>
            <a:rect l="l" t="t" r="r" b="b"/>
            <a:pathLst>
              <a:path w="3408045" h="6858000">
                <a:moveTo>
                  <a:pt x="3407676" y="0"/>
                </a:moveTo>
                <a:lnTo>
                  <a:pt x="0" y="0"/>
                </a:lnTo>
                <a:lnTo>
                  <a:pt x="0" y="6858000"/>
                </a:lnTo>
                <a:lnTo>
                  <a:pt x="3407676" y="6858000"/>
                </a:lnTo>
                <a:lnTo>
                  <a:pt x="3407676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6185" y="48872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04907" y="300889"/>
            <a:ext cx="97790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dirty="0">
                <a:solidFill>
                  <a:srgbClr val="FFFFFF"/>
                </a:solidFill>
                <a:latin typeface="Arial Black"/>
                <a:cs typeface="Arial Black"/>
              </a:rPr>
              <a:t>”</a:t>
            </a:r>
            <a:endParaRPr sz="15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500" y="3666678"/>
            <a:ext cx="2672080" cy="81661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  <a:tabLst>
                <a:tab pos="1059815" algn="l"/>
                <a:tab pos="1532255" algn="l"/>
                <a:tab pos="1877060" algn="l"/>
                <a:tab pos="2179955" algn="l"/>
              </a:tabLst>
            </a:pP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O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400" spc="-9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U</a:t>
            </a:r>
            <a:r>
              <a:rPr sz="1400" spc="-4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400" spc="-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400" spc="-37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M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P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I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G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	D E</a:t>
            </a:r>
          </a:p>
          <a:p>
            <a:pPr marL="12700">
              <a:lnSpc>
                <a:spcPts val="1410"/>
              </a:lnSpc>
              <a:tabLst>
                <a:tab pos="1126490" algn="l"/>
              </a:tabLst>
            </a:pP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L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U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B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	Y</a:t>
            </a:r>
          </a:p>
          <a:p>
            <a:pPr marL="12700">
              <a:lnSpc>
                <a:spcPts val="1600"/>
              </a:lnSpc>
            </a:pP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I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D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endParaRPr sz="14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5501" y="2006527"/>
            <a:ext cx="3497579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pc="105" dirty="0">
                <a:solidFill>
                  <a:srgbClr val="422656"/>
                </a:solidFill>
              </a:rPr>
              <a:t>CLUBES</a:t>
            </a:r>
            <a:r>
              <a:rPr spc="250" dirty="0">
                <a:solidFill>
                  <a:srgbClr val="422656"/>
                </a:solidFill>
              </a:rPr>
              <a:t> </a:t>
            </a:r>
            <a:r>
              <a:rPr dirty="0">
                <a:solidFill>
                  <a:srgbClr val="422656"/>
                </a:solidFill>
              </a:rPr>
              <a:t>Y</a:t>
            </a:r>
          </a:p>
          <a:p>
            <a:pPr marL="12700">
              <a:lnSpc>
                <a:spcPts val="4105"/>
              </a:lnSpc>
            </a:pPr>
            <a:r>
              <a:rPr spc="140" dirty="0">
                <a:solidFill>
                  <a:srgbClr val="422656"/>
                </a:solidFill>
              </a:rPr>
              <a:t>S</a:t>
            </a:r>
            <a:r>
              <a:rPr spc="145" dirty="0">
                <a:solidFill>
                  <a:srgbClr val="422656"/>
                </a:solidFill>
              </a:rPr>
              <a:t>O</a:t>
            </a:r>
            <a:r>
              <a:rPr spc="150" dirty="0">
                <a:solidFill>
                  <a:srgbClr val="422656"/>
                </a:solidFill>
              </a:rPr>
              <a:t>C</a:t>
            </a:r>
            <a:r>
              <a:rPr spc="140" dirty="0">
                <a:solidFill>
                  <a:srgbClr val="422656"/>
                </a:solidFill>
              </a:rPr>
              <a:t>IE</a:t>
            </a:r>
            <a:r>
              <a:rPr spc="-5" dirty="0">
                <a:solidFill>
                  <a:srgbClr val="422656"/>
                </a:solidFill>
              </a:rPr>
              <a:t>D</a:t>
            </a:r>
            <a:r>
              <a:rPr spc="150" dirty="0">
                <a:solidFill>
                  <a:srgbClr val="422656"/>
                </a:solidFill>
              </a:rPr>
              <a:t>AD</a:t>
            </a:r>
            <a:r>
              <a:rPr spc="140" dirty="0">
                <a:solidFill>
                  <a:srgbClr val="422656"/>
                </a:solidFill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257437" y="1797689"/>
            <a:ext cx="2325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APRENDE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93902" y="2236732"/>
            <a:ext cx="2190115" cy="226949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33045" marR="5080" indent="-152400" algn="just">
              <a:lnSpc>
                <a:spcPts val="3460"/>
              </a:lnSpc>
              <a:spcBef>
                <a:spcPts val="530"/>
              </a:spcBef>
            </a:pPr>
            <a:r>
              <a:rPr sz="3200" spc="110" dirty="0">
                <a:solidFill>
                  <a:srgbClr val="FFFFFF"/>
                </a:solidFill>
                <a:latin typeface="Arial Black"/>
                <a:cs typeface="Arial Black"/>
              </a:rPr>
              <a:t>COMO 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SI </a:t>
            </a:r>
            <a:r>
              <a:rPr sz="3200" spc="-10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FUERAS  </a:t>
            </a:r>
            <a:r>
              <a:rPr sz="3200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spc="2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 Black"/>
                <a:cs typeface="Arial Black"/>
              </a:rPr>
              <a:t>VIVIR</a:t>
            </a:r>
            <a:endParaRPr sz="3200" dirty="0">
              <a:latin typeface="Arial Black"/>
              <a:cs typeface="Arial Black"/>
            </a:endParaRPr>
          </a:p>
          <a:p>
            <a:pPr marR="24765" algn="r">
              <a:lnSpc>
                <a:spcPts val="3210"/>
              </a:lnSpc>
            </a:pPr>
            <a:r>
              <a:rPr sz="3200" spc="40" dirty="0">
                <a:solidFill>
                  <a:srgbClr val="FFFFFF"/>
                </a:solidFill>
                <a:latin typeface="Arial Black"/>
                <a:cs typeface="Arial Black"/>
              </a:rPr>
              <a:t>PARA</a:t>
            </a:r>
            <a:endParaRPr sz="3200" dirty="0">
              <a:latin typeface="Arial Black"/>
              <a:cs typeface="Arial Black"/>
            </a:endParaRPr>
          </a:p>
          <a:p>
            <a:pPr marR="5715" algn="r">
              <a:lnSpc>
                <a:spcPts val="3650"/>
              </a:lnSpc>
            </a:pP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3200" spc="14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EMPRE</a:t>
            </a:r>
            <a:endParaRPr sz="3200" dirty="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1811" y="0"/>
            <a:ext cx="4201668" cy="68580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422656"/>
              </a:solidFill>
              <a:latin typeface="Arial Black"/>
              <a:cs typeface="Arial Black"/>
            </a:endParaRPr>
          </a:p>
        </p:txBody>
      </p:sp>
      <p:pic>
        <p:nvPicPr>
          <p:cNvPr id="14" name="object 8">
            <a:extLst>
              <a:ext uri="{FF2B5EF4-FFF2-40B4-BE49-F238E27FC236}">
                <a16:creationId xmlns:a16="http://schemas.microsoft.com/office/drawing/2014/main" id="{F9EC2B42-A381-4DF7-8481-9381E0AD9E6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236" y="58675"/>
            <a:ext cx="835913" cy="6271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971032F-170D-4690-B91C-9AE81795A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45" y="128629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0440" y="2211323"/>
            <a:ext cx="2562606" cy="38084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2288" y="832103"/>
            <a:ext cx="2161794" cy="25184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3475482"/>
            <a:ext cx="2562605" cy="25443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200" y="838200"/>
            <a:ext cx="2562605" cy="25176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0440" y="838200"/>
            <a:ext cx="2562606" cy="12527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85153" y="838200"/>
            <a:ext cx="2875026" cy="251764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2400" y="96531"/>
            <a:ext cx="11201399" cy="5923269"/>
            <a:chOff x="152400" y="96531"/>
            <a:chExt cx="11201399" cy="5923269"/>
          </a:xfrm>
        </p:grpSpPr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3441" y="3475482"/>
              <a:ext cx="5150358" cy="25443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400" y="96531"/>
              <a:ext cx="690979" cy="5183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D57DBF4-79E4-48CE-8B5F-80C3067489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5270" y="4187952"/>
            <a:ext cx="4061460" cy="2670175"/>
          </a:xfrm>
          <a:custGeom>
            <a:avLst/>
            <a:gdLst/>
            <a:ahLst/>
            <a:cxnLst/>
            <a:rect l="l" t="t" r="r" b="b"/>
            <a:pathLst>
              <a:path w="4061459" h="2670175">
                <a:moveTo>
                  <a:pt x="4061460" y="0"/>
                </a:moveTo>
                <a:lnTo>
                  <a:pt x="0" y="0"/>
                </a:lnTo>
                <a:lnTo>
                  <a:pt x="0" y="2670048"/>
                </a:lnTo>
                <a:lnTo>
                  <a:pt x="4061460" y="2670048"/>
                </a:lnTo>
                <a:lnTo>
                  <a:pt x="406146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5270" y="0"/>
            <a:ext cx="4061460" cy="405002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45636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9985" y="0"/>
            <a:ext cx="3922026" cy="6858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916555" y="538467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1213" y="4860192"/>
            <a:ext cx="1333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18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J</a:t>
            </a: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7782" y="6385350"/>
            <a:ext cx="1094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33551" y="6385350"/>
            <a:ext cx="10128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7939" y="6390824"/>
            <a:ext cx="178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2497D"/>
                </a:solidFill>
                <a:latin typeface="Arial Black"/>
                <a:cs typeface="Arial Black"/>
              </a:rPr>
              <a:t>4</a:t>
            </a:r>
            <a:r>
              <a:rPr lang="es-ES" sz="900" dirty="0">
                <a:solidFill>
                  <a:srgbClr val="42497D"/>
                </a:solidFill>
                <a:latin typeface="Arial Black"/>
                <a:cs typeface="Arial Black"/>
              </a:rPr>
              <a:t>8</a:t>
            </a:r>
            <a:endParaRPr sz="900" dirty="0">
              <a:solidFill>
                <a:srgbClr val="42497D"/>
              </a:solidFill>
              <a:latin typeface="Arial Black"/>
              <a:cs typeface="Arial Blac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2541" y="6048755"/>
            <a:ext cx="816864" cy="61264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615" y="30430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6378" y="0"/>
            <a:ext cx="2249424" cy="336880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8258" y="2183679"/>
            <a:ext cx="2581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FF1C25"/>
                </a:solidFill>
              </a:rPr>
              <a:t>EVENTOS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197" y="0"/>
            <a:ext cx="6035802" cy="33688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489197"/>
            <a:ext cx="6035802" cy="33688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6197" y="3489197"/>
            <a:ext cx="2249424" cy="33688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00" y="111665"/>
            <a:ext cx="659620" cy="4948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FF43D22-9AD9-418A-AC72-1C0E69021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5" y="128629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0" y="-5467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631" y="0"/>
                </a:moveTo>
                <a:lnTo>
                  <a:pt x="0" y="0"/>
                </a:lnTo>
                <a:lnTo>
                  <a:pt x="0" y="6857619"/>
                </a:lnTo>
                <a:lnTo>
                  <a:pt x="12191631" y="6857619"/>
                </a:lnTo>
                <a:lnTo>
                  <a:pt x="12191631" y="0"/>
                </a:lnTo>
                <a:close/>
              </a:path>
            </a:pathLst>
          </a:custGeom>
          <a:solidFill>
            <a:srgbClr val="422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B42B1F58-CD05-4245-8A02-05C77DB1FDD7}"/>
              </a:ext>
            </a:extLst>
          </p:cNvPr>
          <p:cNvPicPr/>
          <p:nvPr/>
        </p:nvPicPr>
        <p:blipFill rotWithShape="1">
          <a:blip r:embed="rId2" cstate="print"/>
          <a:srcRect b="17611"/>
          <a:stretch/>
        </p:blipFill>
        <p:spPr>
          <a:xfrm>
            <a:off x="6660" y="1675666"/>
            <a:ext cx="12191998" cy="518751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92150" y="640124"/>
            <a:ext cx="669670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235" marR="5080" indent="-344170">
              <a:lnSpc>
                <a:spcPct val="100000"/>
              </a:lnSpc>
              <a:spcBef>
                <a:spcPts val="95"/>
              </a:spcBef>
              <a:tabLst>
                <a:tab pos="356235" algn="l"/>
                <a:tab pos="5313045" algn="l"/>
              </a:tabLst>
            </a:pPr>
            <a:r>
              <a:rPr sz="1200" b="1" spc="-300" dirty="0">
                <a:solidFill>
                  <a:srgbClr val="FF1C25"/>
                </a:solidFill>
                <a:latin typeface="Verdana"/>
                <a:cs typeface="Verdana"/>
              </a:rPr>
              <a:t>1.</a:t>
            </a:r>
            <a:r>
              <a:rPr sz="1200" b="1" spc="-3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CONTESTAREMOS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DUDAS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100" dirty="0">
                <a:solidFill>
                  <a:srgbClr val="FFFFFF"/>
                </a:solidFill>
                <a:latin typeface="Verdana"/>
                <a:cs typeface="Verdana"/>
              </a:rPr>
              <a:t>VIVO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TRAVÉS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CHAT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200" b="1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TAMBIÉN </a:t>
            </a:r>
            <a:r>
              <a:rPr sz="1200" b="1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TENDREMOS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BREVE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Verdana"/>
                <a:cs typeface="Verdana"/>
              </a:rPr>
              <a:t>SESIÓN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200" b="1" spc="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PREGUNTAS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lang="es-ES"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RESPUESTAS.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4369" y="1130091"/>
            <a:ext cx="712025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235" marR="5080" indent="-344170">
              <a:lnSpc>
                <a:spcPct val="100000"/>
              </a:lnSpc>
              <a:spcBef>
                <a:spcPts val="95"/>
              </a:spcBef>
              <a:tabLst>
                <a:tab pos="356235" algn="l"/>
              </a:tabLst>
            </a:pPr>
            <a:r>
              <a:rPr sz="1200" b="1" spc="-160" dirty="0">
                <a:solidFill>
                  <a:srgbClr val="FF1C25"/>
                </a:solidFill>
                <a:latin typeface="Verdana"/>
                <a:cs typeface="Verdana"/>
              </a:rPr>
              <a:t>2.	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DIFUNDIREMOS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BREVE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ENCUESTA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SABER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TUS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NECESIDADES </a:t>
            </a:r>
            <a:r>
              <a:rPr sz="1200" b="1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200" b="1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Verdana"/>
                <a:cs typeface="Verdana"/>
              </a:rPr>
              <a:t>PODER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ATENDERTE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0" dirty="0">
                <a:solidFill>
                  <a:srgbClr val="FFFFFF"/>
                </a:solidFill>
                <a:latin typeface="Verdana"/>
                <a:cs typeface="Verdana"/>
              </a:rPr>
              <a:t>MANERA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PERSONALIZADA.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000" y="100009"/>
            <a:ext cx="36290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1C25"/>
                </a:solidFill>
                <a:latin typeface="Arial"/>
                <a:cs typeface="Arial"/>
              </a:rPr>
              <a:t>Durante</a:t>
            </a:r>
            <a:r>
              <a:rPr sz="2400" b="1" spc="-10" dirty="0">
                <a:solidFill>
                  <a:srgbClr val="FF1C2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1C25"/>
                </a:solidFill>
                <a:latin typeface="Arial"/>
                <a:cs typeface="Arial"/>
              </a:rPr>
              <a:t>este</a:t>
            </a:r>
            <a:r>
              <a:rPr sz="2400" b="1" spc="-15" dirty="0">
                <a:solidFill>
                  <a:srgbClr val="FF1C2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1C25"/>
                </a:solidFill>
                <a:latin typeface="Arial"/>
                <a:cs typeface="Arial"/>
              </a:rPr>
              <a:t>webinar</a:t>
            </a:r>
            <a:endParaRPr sz="2400" dirty="0">
              <a:solidFill>
                <a:srgbClr val="FF1C25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9000" y="364944"/>
            <a:ext cx="817624" cy="6126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139EA1-8303-4395-9E15-AC241DB3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5" y="190866"/>
            <a:ext cx="2614612" cy="102810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2562605" cy="2517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0440" y="838200"/>
            <a:ext cx="2562606" cy="12527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3441" y="838200"/>
            <a:ext cx="2562606" cy="25176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9557" y="838200"/>
            <a:ext cx="1174242" cy="25176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5681" y="838200"/>
            <a:ext cx="1174242" cy="25176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0440" y="2211323"/>
            <a:ext cx="2562606" cy="38084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92011" y="3475482"/>
            <a:ext cx="5150358" cy="254431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25501" y="6460166"/>
            <a:ext cx="1094740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  <a:endParaRPr sz="8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81269" y="6460166"/>
            <a:ext cx="1012190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8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8200" y="3475482"/>
            <a:ext cx="2562605" cy="2544318"/>
          </a:xfrm>
          <a:prstGeom prst="rect">
            <a:avLst/>
          </a:prstGeom>
        </p:spPr>
      </p:pic>
      <p:pic>
        <p:nvPicPr>
          <p:cNvPr id="19" name="object 15">
            <a:extLst>
              <a:ext uri="{FF2B5EF4-FFF2-40B4-BE49-F238E27FC236}">
                <a16:creationId xmlns:a16="http://schemas.microsoft.com/office/drawing/2014/main" id="{618683D5-BD3E-454B-B62D-0B7B67E2EB1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8600" y="138128"/>
            <a:ext cx="692338" cy="51941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D81FAF-6741-4383-BDD4-ACEDE33851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4853" y="0"/>
            <a:ext cx="4622800" cy="6858000"/>
          </a:xfrm>
          <a:custGeom>
            <a:avLst/>
            <a:gdLst/>
            <a:ahLst/>
            <a:cxnLst/>
            <a:rect l="l" t="t" r="r" b="b"/>
            <a:pathLst>
              <a:path w="4622800" h="6858000">
                <a:moveTo>
                  <a:pt x="0" y="6858000"/>
                </a:moveTo>
                <a:lnTo>
                  <a:pt x="4622292" y="6858000"/>
                </a:lnTo>
                <a:lnTo>
                  <a:pt x="46222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7811" y="0"/>
            <a:ext cx="1504187" cy="6507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84854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7145" y="0"/>
            <a:ext cx="3784866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2313" y="6459403"/>
            <a:ext cx="1161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9624" y="6459403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7973" y="6390822"/>
            <a:ext cx="178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solidFill>
                  <a:srgbClr val="3C4981"/>
                </a:solidFill>
                <a:latin typeface="Arial Black"/>
                <a:cs typeface="Arial Black"/>
              </a:rPr>
              <a:t>51</a:t>
            </a:r>
            <a:endParaRPr sz="900" dirty="0">
              <a:solidFill>
                <a:srgbClr val="3C4981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37129" y="90563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76292" y="1702801"/>
            <a:ext cx="4149027" cy="57515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0" marR="5080" indent="-114300">
              <a:lnSpc>
                <a:spcPts val="3890"/>
              </a:lnSpc>
              <a:spcBef>
                <a:spcPts val="585"/>
              </a:spcBef>
            </a:pPr>
            <a:r>
              <a:rPr lang="es-ES" spc="150" dirty="0">
                <a:solidFill>
                  <a:srgbClr val="FFFFFF"/>
                </a:solidFill>
              </a:rPr>
              <a:t>ALOJAMIENTO</a:t>
            </a:r>
            <a:endParaRPr spc="145" dirty="0">
              <a:solidFill>
                <a:srgbClr val="FFFFFF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0210" y="2727426"/>
            <a:ext cx="3704590" cy="589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20000"/>
              </a:lnSpc>
              <a:spcBef>
                <a:spcPts val="100"/>
              </a:spcBef>
            </a:pPr>
            <a:r>
              <a:rPr lang="es-ES" sz="1600" dirty="0">
                <a:solidFill>
                  <a:srgbClr val="FFFFFF"/>
                </a:solidFill>
                <a:latin typeface="Arial MT"/>
                <a:cs typeface="Arial MT"/>
              </a:rPr>
              <a:t>Familias </a:t>
            </a:r>
          </a:p>
          <a:p>
            <a:pPr marL="12065" marR="5080">
              <a:lnSpc>
                <a:spcPct val="120000"/>
              </a:lnSpc>
              <a:spcBef>
                <a:spcPts val="100"/>
              </a:spcBef>
            </a:pPr>
            <a:r>
              <a:rPr lang="es-ES" sz="1600" dirty="0">
                <a:solidFill>
                  <a:srgbClr val="FFFFFF"/>
                </a:solidFill>
                <a:latin typeface="Arial MT"/>
                <a:cs typeface="Arial MT"/>
              </a:rPr>
              <a:t>Residencias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8746" y="5924889"/>
            <a:ext cx="816864" cy="6126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D778AF8-75F2-4409-9F4E-5FD097B1D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3" y="5909154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9"/>
          <p:cNvSpPr/>
          <p:nvPr/>
        </p:nvSpPr>
        <p:spPr>
          <a:xfrm>
            <a:off x="8248380" y="1541563"/>
            <a:ext cx="3670335" cy="4475071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9"/>
          <p:cNvSpPr/>
          <p:nvPr/>
        </p:nvSpPr>
        <p:spPr>
          <a:xfrm>
            <a:off x="428" y="6201465"/>
            <a:ext cx="12191145" cy="6565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9"/>
          <p:cNvSpPr/>
          <p:nvPr/>
        </p:nvSpPr>
        <p:spPr>
          <a:xfrm>
            <a:off x="309579" y="1541563"/>
            <a:ext cx="3670335" cy="4475071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9"/>
          <p:cNvSpPr txBox="1">
            <a:spLocks noGrp="1"/>
          </p:cNvSpPr>
          <p:nvPr>
            <p:ph type="title"/>
          </p:nvPr>
        </p:nvSpPr>
        <p:spPr>
          <a:xfrm>
            <a:off x="820763" y="626574"/>
            <a:ext cx="3411322" cy="4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7701" rtl="0"/>
            <a:r>
              <a:rPr lang="es-MX" sz="3002" u="none" dirty="0">
                <a:solidFill>
                  <a:srgbClr val="FF1C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vida en Irlanda</a:t>
            </a:r>
            <a:endParaRPr sz="3002" dirty="0">
              <a:solidFill>
                <a:srgbClr val="FF1C2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4" name="Google Shape;484;p19"/>
          <p:cNvSpPr txBox="1"/>
          <p:nvPr/>
        </p:nvSpPr>
        <p:spPr>
          <a:xfrm>
            <a:off x="9009846" y="2720045"/>
            <a:ext cx="2290558" cy="191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149" rIns="0" bIns="0" anchor="t" anchorCtr="0">
            <a:spAutoFit/>
          </a:bodyPr>
          <a:lstStyle/>
          <a:p>
            <a:pPr marL="7701" algn="just">
              <a:buClr>
                <a:srgbClr val="000000"/>
              </a:buClr>
              <a:buSzPts val="2950"/>
            </a:pPr>
            <a:r>
              <a:rPr lang="es-MX" sz="1789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 posteriores</a:t>
            </a:r>
            <a:endParaRPr sz="1789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>
              <a:spcBef>
                <a:spcPts val="810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Alojamiento: Promedio 500€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925309">
              <a:lnSpc>
                <a:spcPct val="171000"/>
              </a:lnSpc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Transporte: 100€  Comida: 200€  </a:t>
            </a:r>
            <a:r>
              <a:rPr lang="es-MX" sz="1486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800€</a:t>
            </a:r>
            <a:endParaRPr sz="1486" dirty="0">
              <a:solidFill>
                <a:schemeClr val="bg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5" name="Google Shape;485;p19"/>
          <p:cNvSpPr txBox="1"/>
          <p:nvPr/>
        </p:nvSpPr>
        <p:spPr>
          <a:xfrm>
            <a:off x="880723" y="2659946"/>
            <a:ext cx="2741720" cy="330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149" rIns="0" bIns="0" anchor="t" anchorCtr="0">
            <a:spAutoFit/>
          </a:bodyPr>
          <a:lstStyle/>
          <a:p>
            <a:pPr marL="7701" algn="just">
              <a:buClr>
                <a:srgbClr val="000000"/>
              </a:buClr>
              <a:buSzPts val="2950"/>
            </a:pPr>
            <a:r>
              <a:rPr lang="es-MX" sz="1789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Primer mes</a:t>
            </a:r>
            <a:endParaRPr sz="1789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245671">
              <a:lnSpc>
                <a:spcPct val="101000"/>
              </a:lnSpc>
              <a:spcBef>
                <a:spcPts val="794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Alojamiento: normalmente,  adelantar un mes de depósito.  Promedio 500€ + primer mes de  alquiler (500€)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3081">
              <a:lnSpc>
                <a:spcPct val="150000"/>
              </a:lnSpc>
              <a:spcBef>
                <a:spcPts val="3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IRP (GNIB): 300€ de tasa de trámite  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3081" algn="just">
              <a:lnSpc>
                <a:spcPct val="171000"/>
              </a:lnSpc>
              <a:spcBef>
                <a:spcPts val="3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Transporte: 100€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algn="just">
              <a:spcBef>
                <a:spcPts val="1264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Comida: 200€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algn="just">
              <a:spcBef>
                <a:spcPts val="1267"/>
              </a:spcBef>
              <a:buClr>
                <a:srgbClr val="000000"/>
              </a:buClr>
              <a:buSzPts val="2450"/>
            </a:pPr>
            <a:r>
              <a:rPr lang="es-MX" sz="1486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1.600€</a:t>
            </a:r>
            <a:endParaRPr sz="1486" dirty="0">
              <a:solidFill>
                <a:schemeClr val="bg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6" name="Google Shape;4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937" y="1541563"/>
            <a:ext cx="3263073" cy="447507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9"/>
          <p:cNvSpPr/>
          <p:nvPr/>
        </p:nvSpPr>
        <p:spPr>
          <a:xfrm>
            <a:off x="1934393" y="2062174"/>
            <a:ext cx="491523" cy="491523"/>
          </a:xfrm>
          <a:custGeom>
            <a:avLst/>
            <a:gdLst/>
            <a:ahLst/>
            <a:cxnLst/>
            <a:rect l="l" t="t" r="r" b="b"/>
            <a:pathLst>
              <a:path w="542289" h="542289" extrusionOk="0">
                <a:moveTo>
                  <a:pt x="270934" y="541868"/>
                </a:moveTo>
                <a:lnTo>
                  <a:pt x="319633" y="537503"/>
                </a:lnTo>
                <a:lnTo>
                  <a:pt x="365470" y="524917"/>
                </a:lnTo>
                <a:lnTo>
                  <a:pt x="407678" y="504877"/>
                </a:lnTo>
                <a:lnTo>
                  <a:pt x="445492" y="478146"/>
                </a:lnTo>
                <a:lnTo>
                  <a:pt x="478146" y="445492"/>
                </a:lnTo>
                <a:lnTo>
                  <a:pt x="504877" y="407678"/>
                </a:lnTo>
                <a:lnTo>
                  <a:pt x="524917" y="365470"/>
                </a:lnTo>
                <a:lnTo>
                  <a:pt x="537503" y="319633"/>
                </a:lnTo>
                <a:lnTo>
                  <a:pt x="541868" y="270934"/>
                </a:lnTo>
                <a:lnTo>
                  <a:pt x="537503" y="222234"/>
                </a:lnTo>
                <a:lnTo>
                  <a:pt x="524917" y="176398"/>
                </a:lnTo>
                <a:lnTo>
                  <a:pt x="504877" y="134190"/>
                </a:lnTo>
                <a:lnTo>
                  <a:pt x="478146" y="96376"/>
                </a:lnTo>
                <a:lnTo>
                  <a:pt x="445492" y="63721"/>
                </a:lnTo>
                <a:lnTo>
                  <a:pt x="407678" y="36991"/>
                </a:lnTo>
                <a:lnTo>
                  <a:pt x="365470" y="16950"/>
                </a:lnTo>
                <a:lnTo>
                  <a:pt x="319633" y="4365"/>
                </a:lnTo>
                <a:lnTo>
                  <a:pt x="270934" y="0"/>
                </a:lnTo>
                <a:lnTo>
                  <a:pt x="222234" y="4365"/>
                </a:lnTo>
                <a:lnTo>
                  <a:pt x="176398" y="16950"/>
                </a:lnTo>
                <a:lnTo>
                  <a:pt x="134190" y="36991"/>
                </a:lnTo>
                <a:lnTo>
                  <a:pt x="96376" y="63721"/>
                </a:lnTo>
                <a:lnTo>
                  <a:pt x="63721" y="96376"/>
                </a:lnTo>
                <a:lnTo>
                  <a:pt x="36991" y="134190"/>
                </a:lnTo>
                <a:lnTo>
                  <a:pt x="16950" y="176398"/>
                </a:lnTo>
                <a:lnTo>
                  <a:pt x="4365" y="222234"/>
                </a:lnTo>
                <a:lnTo>
                  <a:pt x="0" y="270934"/>
                </a:lnTo>
                <a:lnTo>
                  <a:pt x="4365" y="319633"/>
                </a:lnTo>
                <a:lnTo>
                  <a:pt x="16950" y="365470"/>
                </a:lnTo>
                <a:lnTo>
                  <a:pt x="36991" y="407678"/>
                </a:lnTo>
                <a:lnTo>
                  <a:pt x="63721" y="445492"/>
                </a:lnTo>
                <a:lnTo>
                  <a:pt x="96376" y="478146"/>
                </a:lnTo>
                <a:lnTo>
                  <a:pt x="134190" y="504877"/>
                </a:lnTo>
                <a:lnTo>
                  <a:pt x="176398" y="524917"/>
                </a:lnTo>
                <a:lnTo>
                  <a:pt x="222234" y="537503"/>
                </a:lnTo>
                <a:lnTo>
                  <a:pt x="270934" y="541868"/>
                </a:lnTo>
                <a:close/>
              </a:path>
            </a:pathLst>
          </a:custGeom>
          <a:solidFill>
            <a:srgbClr val="FF1C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0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9"/>
          <p:cNvSpPr txBox="1"/>
          <p:nvPr/>
        </p:nvSpPr>
        <p:spPr>
          <a:xfrm>
            <a:off x="2057400" y="2095497"/>
            <a:ext cx="326232" cy="41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>
              <a:buClr>
                <a:srgbClr val="000000"/>
              </a:buClr>
              <a:buSzPts val="4400"/>
            </a:pPr>
            <a:r>
              <a:rPr lang="es-MX" sz="2668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668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9"/>
          <p:cNvSpPr/>
          <p:nvPr/>
        </p:nvSpPr>
        <p:spPr>
          <a:xfrm>
            <a:off x="9715631" y="1948887"/>
            <a:ext cx="491523" cy="491523"/>
          </a:xfrm>
          <a:custGeom>
            <a:avLst/>
            <a:gdLst/>
            <a:ahLst/>
            <a:cxnLst/>
            <a:rect l="l" t="t" r="r" b="b"/>
            <a:pathLst>
              <a:path w="542289" h="542289" extrusionOk="0">
                <a:moveTo>
                  <a:pt x="270934" y="541868"/>
                </a:moveTo>
                <a:lnTo>
                  <a:pt x="319633" y="537503"/>
                </a:lnTo>
                <a:lnTo>
                  <a:pt x="365470" y="524917"/>
                </a:lnTo>
                <a:lnTo>
                  <a:pt x="407678" y="504877"/>
                </a:lnTo>
                <a:lnTo>
                  <a:pt x="445492" y="478146"/>
                </a:lnTo>
                <a:lnTo>
                  <a:pt x="478146" y="445492"/>
                </a:lnTo>
                <a:lnTo>
                  <a:pt x="504877" y="407678"/>
                </a:lnTo>
                <a:lnTo>
                  <a:pt x="524917" y="365470"/>
                </a:lnTo>
                <a:lnTo>
                  <a:pt x="537503" y="319633"/>
                </a:lnTo>
                <a:lnTo>
                  <a:pt x="541868" y="270934"/>
                </a:lnTo>
                <a:lnTo>
                  <a:pt x="537503" y="222234"/>
                </a:lnTo>
                <a:lnTo>
                  <a:pt x="524917" y="176398"/>
                </a:lnTo>
                <a:lnTo>
                  <a:pt x="504877" y="134190"/>
                </a:lnTo>
                <a:lnTo>
                  <a:pt x="478146" y="96376"/>
                </a:lnTo>
                <a:lnTo>
                  <a:pt x="445492" y="63721"/>
                </a:lnTo>
                <a:lnTo>
                  <a:pt x="407678" y="36991"/>
                </a:lnTo>
                <a:lnTo>
                  <a:pt x="365470" y="16950"/>
                </a:lnTo>
                <a:lnTo>
                  <a:pt x="319633" y="4365"/>
                </a:lnTo>
                <a:lnTo>
                  <a:pt x="270934" y="0"/>
                </a:lnTo>
                <a:lnTo>
                  <a:pt x="222234" y="4365"/>
                </a:lnTo>
                <a:lnTo>
                  <a:pt x="176398" y="16950"/>
                </a:lnTo>
                <a:lnTo>
                  <a:pt x="134190" y="36991"/>
                </a:lnTo>
                <a:lnTo>
                  <a:pt x="96376" y="63721"/>
                </a:lnTo>
                <a:lnTo>
                  <a:pt x="63721" y="96376"/>
                </a:lnTo>
                <a:lnTo>
                  <a:pt x="36991" y="134190"/>
                </a:lnTo>
                <a:lnTo>
                  <a:pt x="16950" y="176398"/>
                </a:lnTo>
                <a:lnTo>
                  <a:pt x="4365" y="222234"/>
                </a:lnTo>
                <a:lnTo>
                  <a:pt x="0" y="270934"/>
                </a:lnTo>
                <a:lnTo>
                  <a:pt x="4365" y="319633"/>
                </a:lnTo>
                <a:lnTo>
                  <a:pt x="16950" y="365470"/>
                </a:lnTo>
                <a:lnTo>
                  <a:pt x="36991" y="407678"/>
                </a:lnTo>
                <a:lnTo>
                  <a:pt x="63721" y="445492"/>
                </a:lnTo>
                <a:lnTo>
                  <a:pt x="96376" y="478146"/>
                </a:lnTo>
                <a:lnTo>
                  <a:pt x="134190" y="504877"/>
                </a:lnTo>
                <a:lnTo>
                  <a:pt x="176398" y="524917"/>
                </a:lnTo>
                <a:lnTo>
                  <a:pt x="222234" y="537503"/>
                </a:lnTo>
                <a:lnTo>
                  <a:pt x="270934" y="541868"/>
                </a:lnTo>
                <a:close/>
              </a:path>
            </a:pathLst>
          </a:custGeom>
          <a:solidFill>
            <a:srgbClr val="FF1C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0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9"/>
          <p:cNvSpPr txBox="1"/>
          <p:nvPr/>
        </p:nvSpPr>
        <p:spPr>
          <a:xfrm>
            <a:off x="9854254" y="1979026"/>
            <a:ext cx="326232" cy="41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>
              <a:buClr>
                <a:srgbClr val="000000"/>
              </a:buClr>
              <a:buSzPts val="4400"/>
            </a:pPr>
            <a:r>
              <a:rPr lang="es-MX" sz="2668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66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7705EC0-8AEF-4269-A231-AB3CB3B8BE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Google Shape;262;p10">
            <a:extLst>
              <a:ext uri="{FF2B5EF4-FFF2-40B4-BE49-F238E27FC236}">
                <a16:creationId xmlns:a16="http://schemas.microsoft.com/office/drawing/2014/main" id="{16878A38-7824-4BA9-96F8-2B7160EA5D66}"/>
              </a:ext>
            </a:extLst>
          </p:cNvPr>
          <p:cNvSpPr txBox="1"/>
          <p:nvPr/>
        </p:nvSpPr>
        <p:spPr>
          <a:xfrm>
            <a:off x="787523" y="1057019"/>
            <a:ext cx="9448800" cy="125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245745" lvl="0" indent="0" algn="just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Prepárate para que alcanzar el nivel de inglés requerido para ingresar a un programa de educación superior en Irlanda y más allá.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12700" marR="422909" lvl="0" indent="0" algn="just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programa incluye 6 meses (25 semanas) de matrícula, un examen y vacaciones de 8 semanas dentro de un permiso  de estudio y trabajo de 8 meses.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F7FCEE-A0C2-4BC4-95DD-FC4EB6DE7352}"/>
              </a:ext>
            </a:extLst>
          </p:cNvPr>
          <p:cNvSpPr txBox="1"/>
          <p:nvPr/>
        </p:nvSpPr>
        <p:spPr>
          <a:xfrm>
            <a:off x="0" y="498157"/>
            <a:ext cx="5181600" cy="409792"/>
          </a:xfrm>
          <a:prstGeom prst="rect">
            <a:avLst/>
          </a:prstGeom>
          <a:solidFill>
            <a:srgbClr val="FF1C25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 MT"/>
                <a:cs typeface="Times New Roman"/>
              </a:rPr>
              <a:t>      COSTE DEL PAQUETE </a:t>
            </a:r>
            <a:endParaRPr lang="es-ES" sz="2200" b="1" dirty="0">
              <a:solidFill>
                <a:schemeClr val="bg1"/>
              </a:solidFill>
              <a:latin typeface="Arial MT"/>
              <a:cs typeface="Times New Roman"/>
            </a:endParaRPr>
          </a:p>
          <a:p>
            <a:pPr>
              <a:lnSpc>
                <a:spcPct val="150000"/>
              </a:lnSpc>
            </a:pPr>
            <a:endParaRPr sz="200" dirty="0">
              <a:solidFill>
                <a:srgbClr val="96C6BA"/>
              </a:solidFill>
              <a:latin typeface="Arial MT"/>
              <a:cs typeface="Times New Roman"/>
            </a:endParaRPr>
          </a:p>
        </p:txBody>
      </p:sp>
      <p:graphicFrame>
        <p:nvGraphicFramePr>
          <p:cNvPr id="10" name="Tabla 8">
            <a:extLst>
              <a:ext uri="{FF2B5EF4-FFF2-40B4-BE49-F238E27FC236}">
                <a16:creationId xmlns:a16="http://schemas.microsoft.com/office/drawing/2014/main" id="{8975623D-FBFC-4173-93E6-98BAEC03E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843707"/>
              </p:ext>
            </p:extLst>
          </p:nvPr>
        </p:nvGraphicFramePr>
        <p:xfrm>
          <a:off x="787523" y="2504705"/>
          <a:ext cx="9220200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54191">
                  <a:extLst>
                    <a:ext uri="{9D8B030D-6E8A-4147-A177-3AD203B41FA5}">
                      <a16:colId xmlns:a16="http://schemas.microsoft.com/office/drawing/2014/main" val="1964913561"/>
                    </a:ext>
                  </a:extLst>
                </a:gridCol>
                <a:gridCol w="6166009">
                  <a:extLst>
                    <a:ext uri="{9D8B030D-6E8A-4147-A177-3AD203B41FA5}">
                      <a16:colId xmlns:a16="http://schemas.microsoft.com/office/drawing/2014/main" val="2569630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Curso</a:t>
                      </a:r>
                      <a:endParaRPr lang="es-ES" sz="1600" dirty="0">
                        <a:solidFill>
                          <a:schemeClr val="bg1"/>
                        </a:solidFill>
                        <a:latin typeface="Arial M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C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15 horas - mañana</a:t>
                      </a:r>
                      <a:endParaRPr lang="es-ES" sz="1600" dirty="0">
                        <a:solidFill>
                          <a:schemeClr val="bg1"/>
                        </a:solidFill>
                        <a:latin typeface="Arial M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13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Curso en Limerick y Cork</a:t>
                      </a:r>
                      <a:endParaRPr lang="es-ES" sz="1600" dirty="0">
                        <a:solidFill>
                          <a:schemeClr val="tx1"/>
                        </a:solidFill>
                        <a:latin typeface="Arial M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Arial MT"/>
                        </a:rPr>
                        <a:t>4.890 USD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55945"/>
                  </a:ext>
                </a:extLst>
              </a:tr>
            </a:tbl>
          </a:graphicData>
        </a:graphic>
      </p:graphicFrame>
      <p:sp>
        <p:nvSpPr>
          <p:cNvPr id="11" name="Google Shape;513;p20">
            <a:extLst>
              <a:ext uri="{FF2B5EF4-FFF2-40B4-BE49-F238E27FC236}">
                <a16:creationId xmlns:a16="http://schemas.microsoft.com/office/drawing/2014/main" id="{BFB7F07E-308F-4A31-ABE0-8624239C185F}"/>
              </a:ext>
            </a:extLst>
          </p:cNvPr>
          <p:cNvSpPr txBox="1"/>
          <p:nvPr/>
        </p:nvSpPr>
        <p:spPr>
          <a:xfrm>
            <a:off x="1420558" y="3732978"/>
            <a:ext cx="10872795" cy="249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lang="es-MX" sz="16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programa incluye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25 semanas de curso de inglés general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Matrícula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Libros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Tasa de examen de certificación</a:t>
            </a: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 err="1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Learner</a:t>
            </a: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r>
              <a:rPr lang="es-MX" sz="1400" b="0" i="0" u="none" strike="noStrike" cap="none" dirty="0" err="1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Protection</a:t>
            </a: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endParaRPr lang="es-MX" sz="1400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Seguro médico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220979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1 semana de alojamiento en familia anfitriona doble con media pensión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220979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Traslado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Google Shape;531;p20">
            <a:extLst>
              <a:ext uri="{FF2B5EF4-FFF2-40B4-BE49-F238E27FC236}">
                <a16:creationId xmlns:a16="http://schemas.microsoft.com/office/drawing/2014/main" id="{0121711A-6A6A-44BD-AC83-6D1ECDC42E88}"/>
              </a:ext>
            </a:extLst>
          </p:cNvPr>
          <p:cNvSpPr/>
          <p:nvPr/>
        </p:nvSpPr>
        <p:spPr>
          <a:xfrm>
            <a:off x="432047" y="3937247"/>
            <a:ext cx="710953" cy="7109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erda 4">
            <a:extLst>
              <a:ext uri="{FF2B5EF4-FFF2-40B4-BE49-F238E27FC236}">
                <a16:creationId xmlns:a16="http://schemas.microsoft.com/office/drawing/2014/main" id="{D6DC098E-3737-40AC-BDC6-CBA67DADBF85}"/>
              </a:ext>
            </a:extLst>
          </p:cNvPr>
          <p:cNvSpPr/>
          <p:nvPr/>
        </p:nvSpPr>
        <p:spPr>
          <a:xfrm rot="6824865">
            <a:off x="8894109" y="4153178"/>
            <a:ext cx="3647781" cy="3883398"/>
          </a:xfrm>
          <a:prstGeom prst="chord">
            <a:avLst>
              <a:gd name="adj1" fmla="val 2488132"/>
              <a:gd name="adj2" fmla="val 16311128"/>
            </a:avLst>
          </a:prstGeom>
          <a:solidFill>
            <a:srgbClr val="FF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Google Shape;262;p10">
            <a:extLst>
              <a:ext uri="{FF2B5EF4-FFF2-40B4-BE49-F238E27FC236}">
                <a16:creationId xmlns:a16="http://schemas.microsoft.com/office/drawing/2014/main" id="{FE2CD802-BE66-4584-8430-D2E729E2F09B}"/>
              </a:ext>
            </a:extLst>
          </p:cNvPr>
          <p:cNvSpPr txBox="1"/>
          <p:nvPr/>
        </p:nvSpPr>
        <p:spPr>
          <a:xfrm>
            <a:off x="9104482" y="5099132"/>
            <a:ext cx="3227033" cy="113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245745" lvl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96C6BA"/>
              </a:buClr>
              <a:buSzPts val="2450"/>
            </a:pP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¡OBTÉN TU DESCUENTO ESPECIAL!</a:t>
            </a:r>
            <a:endParaRPr lang="es-ES" sz="24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Google Shape;532;p20">
            <a:extLst>
              <a:ext uri="{FF2B5EF4-FFF2-40B4-BE49-F238E27FC236}">
                <a16:creationId xmlns:a16="http://schemas.microsoft.com/office/drawing/2014/main" id="{872D9FB6-39CE-4105-94E6-3FC3C6C528CE}"/>
              </a:ext>
            </a:extLst>
          </p:cNvPr>
          <p:cNvSpPr txBox="1"/>
          <p:nvPr/>
        </p:nvSpPr>
        <p:spPr>
          <a:xfrm>
            <a:off x="533400" y="3962400"/>
            <a:ext cx="609600" cy="691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✓</a:t>
            </a:r>
            <a:endParaRPr sz="4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50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819" y="6364914"/>
            <a:ext cx="38385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7105" algn="l"/>
                <a:tab pos="1687830" algn="l"/>
                <a:tab pos="2774315" algn="l"/>
              </a:tabLst>
            </a:pP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W</a:t>
            </a:r>
            <a:r>
              <a:rPr sz="1200" spc="18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O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R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K	A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N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D	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S</a:t>
            </a:r>
            <a:r>
              <a:rPr sz="1200" spc="19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sz="1200" spc="19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U</a:t>
            </a:r>
            <a:r>
              <a:rPr sz="1200" spc="204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D</a:t>
            </a:r>
            <a:r>
              <a:rPr sz="1200" spc="16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Y	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sz="1200" spc="17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R</a:t>
            </a:r>
            <a:r>
              <a:rPr sz="1200" spc="18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A</a:t>
            </a:r>
            <a:r>
              <a:rPr sz="1200" spc="114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V</a:t>
            </a:r>
            <a:r>
              <a:rPr sz="1200" spc="18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E</a:t>
            </a:r>
            <a:r>
              <a:rPr sz="1200" spc="17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804410" y="1066800"/>
            <a:ext cx="5080635" cy="3867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Proceso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aplicación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sencillo,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rápido</a:t>
            </a:r>
            <a:r>
              <a:rPr lang="es-ES" sz="16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y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seguro.</a:t>
            </a:r>
            <a:endParaRPr lang="es-ES" sz="16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-9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95" dirty="0" err="1">
                <a:solidFill>
                  <a:srgbClr val="422656"/>
                </a:solidFill>
                <a:latin typeface="Arial MT"/>
                <a:cs typeface="Arial MT"/>
              </a:rPr>
              <a:t>Te</a:t>
            </a:r>
            <a:r>
              <a:rPr sz="1600" spc="-9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ayudamos a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elegir la opción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que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mejor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se </a:t>
            </a:r>
            <a:r>
              <a:rPr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adapte</a:t>
            </a:r>
            <a:r>
              <a:rPr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tu </a:t>
            </a:r>
            <a:r>
              <a:rPr sz="1600" spc="5" dirty="0" err="1">
                <a:solidFill>
                  <a:srgbClr val="422656"/>
                </a:solidFill>
                <a:latin typeface="Arial MT"/>
                <a:cs typeface="Arial MT"/>
              </a:rPr>
              <a:t>perfil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065" marR="5080">
              <a:lnSpc>
                <a:spcPct val="101099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Asesoramiento en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trámites legales (migración)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y </a:t>
            </a:r>
            <a:r>
              <a:rPr lang="es-ES"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acompañamiento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tu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llegada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Irlanda.</a:t>
            </a: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Asistencia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para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plan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lang="es-ES" sz="16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financiamiento.</a:t>
            </a: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Asesoría para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encontrar las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mejores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ofertas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lang="es-ES"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alojamiento.</a:t>
            </a:r>
            <a:endParaRPr lang="es-ES" sz="16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065" marR="5080">
              <a:lnSpc>
                <a:spcPct val="101099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48200" y="4572000"/>
            <a:ext cx="5791200" cy="50853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77470" marR="88900" algn="ctr">
              <a:lnSpc>
                <a:spcPts val="3890"/>
              </a:lnSpc>
              <a:spcBef>
                <a:spcPts val="585"/>
              </a:spcBef>
            </a:pPr>
            <a:r>
              <a:rPr sz="2000" b="1" spc="140" dirty="0">
                <a:solidFill>
                  <a:srgbClr val="422656"/>
                </a:solidFill>
                <a:latin typeface="Arial MT"/>
                <a:cs typeface="Arial"/>
              </a:rPr>
              <a:t>NUES</a:t>
            </a:r>
            <a:r>
              <a:rPr sz="2000" b="1" spc="145" dirty="0">
                <a:solidFill>
                  <a:srgbClr val="422656"/>
                </a:solidFill>
                <a:latin typeface="Arial MT"/>
                <a:cs typeface="Arial"/>
              </a:rPr>
              <a:t>T</a:t>
            </a:r>
            <a:r>
              <a:rPr sz="2000" b="1" spc="140" dirty="0">
                <a:solidFill>
                  <a:srgbClr val="422656"/>
                </a:solidFill>
                <a:latin typeface="Arial MT"/>
                <a:cs typeface="Arial"/>
              </a:rPr>
              <a:t>R</a:t>
            </a:r>
            <a:r>
              <a:rPr sz="2000" b="1" spc="145" dirty="0">
                <a:solidFill>
                  <a:srgbClr val="422656"/>
                </a:solidFill>
                <a:latin typeface="Arial MT"/>
                <a:cs typeface="Arial"/>
              </a:rPr>
              <a:t>O</a:t>
            </a:r>
            <a:r>
              <a:rPr sz="2000" b="1" spc="-5" dirty="0">
                <a:solidFill>
                  <a:srgbClr val="422656"/>
                </a:solidFill>
                <a:latin typeface="Arial MT"/>
                <a:cs typeface="Arial"/>
              </a:rPr>
              <a:t>S </a:t>
            </a:r>
            <a:r>
              <a:rPr sz="2000" b="1" spc="120" dirty="0">
                <a:solidFill>
                  <a:srgbClr val="422656"/>
                </a:solidFill>
                <a:latin typeface="Arial MT"/>
                <a:cs typeface="Arial"/>
              </a:rPr>
              <a:t>SERVICIOS </a:t>
            </a:r>
            <a:r>
              <a:rPr sz="2000" b="1" spc="-990" dirty="0">
                <a:solidFill>
                  <a:srgbClr val="422656"/>
                </a:solidFill>
                <a:latin typeface="Arial MT"/>
                <a:cs typeface="Arial"/>
              </a:rPr>
              <a:t> </a:t>
            </a:r>
            <a:r>
              <a:rPr sz="2000" b="1" spc="95" dirty="0">
                <a:solidFill>
                  <a:srgbClr val="422656"/>
                </a:solidFill>
                <a:latin typeface="Arial MT"/>
                <a:cs typeface="Arial"/>
              </a:rPr>
              <a:t>SON</a:t>
            </a:r>
            <a:r>
              <a:rPr lang="es-ES" sz="2000" b="1" spc="95" dirty="0">
                <a:solidFill>
                  <a:srgbClr val="422656"/>
                </a:solidFill>
                <a:latin typeface="Arial MT"/>
                <a:cs typeface="Arial"/>
              </a:rPr>
              <a:t> </a:t>
            </a:r>
            <a:r>
              <a:rPr sz="2000" b="1" spc="110" dirty="0">
                <a:solidFill>
                  <a:srgbClr val="422656"/>
                </a:solidFill>
                <a:latin typeface="Arial MT"/>
                <a:cs typeface="Arial"/>
              </a:rPr>
              <a:t>GRATUITOS</a:t>
            </a:r>
            <a:endParaRPr sz="2000" dirty="0">
              <a:solidFill>
                <a:srgbClr val="422656"/>
              </a:solidFill>
              <a:latin typeface="Arial MT"/>
              <a:cs typeface="Arial"/>
            </a:endParaRPr>
          </a:p>
        </p:txBody>
      </p:sp>
      <p:pic>
        <p:nvPicPr>
          <p:cNvPr id="18" name="object 13">
            <a:extLst>
              <a:ext uri="{FF2B5EF4-FFF2-40B4-BE49-F238E27FC236}">
                <a16:creationId xmlns:a16="http://schemas.microsoft.com/office/drawing/2014/main" id="{D804EFBF-AB4B-4E09-B5C4-E9864F3E3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403" y="213015"/>
            <a:ext cx="816864" cy="61264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136CAE3-DDD0-4AF4-9F71-DE35FE5F82B3}"/>
              </a:ext>
            </a:extLst>
          </p:cNvPr>
          <p:cNvSpPr txBox="1"/>
          <p:nvPr/>
        </p:nvSpPr>
        <p:spPr>
          <a:xfrm>
            <a:off x="533400" y="2288908"/>
            <a:ext cx="3592466" cy="156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PROCESO DE INSCRIPCIÓN CON </a:t>
            </a:r>
          </a:p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WORK AND STUDY TRAVEL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DFC1BFC-2ED8-482A-A050-5955345B0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5822" y="2360930"/>
            <a:ext cx="852043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011555" marR="5080" indent="-999490">
              <a:lnSpc>
                <a:spcPts val="3890"/>
              </a:lnSpc>
              <a:spcBef>
                <a:spcPts val="585"/>
              </a:spcBef>
            </a:pPr>
            <a:r>
              <a:rPr b="1" spc="110" dirty="0">
                <a:solidFill>
                  <a:srgbClr val="FFFFFF"/>
                </a:solidFill>
                <a:latin typeface="Arial"/>
                <a:cs typeface="Arial"/>
              </a:rPr>
              <a:t>¡MÁS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7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20" dirty="0">
                <a:solidFill>
                  <a:srgbClr val="FFFFFF"/>
                </a:solidFill>
                <a:latin typeface="Arial"/>
                <a:cs typeface="Arial"/>
              </a:rPr>
              <a:t>10.000</a:t>
            </a:r>
            <a:r>
              <a:rPr b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30" dirty="0">
                <a:solidFill>
                  <a:srgbClr val="FFFFFF"/>
                </a:solidFill>
                <a:latin typeface="Arial"/>
                <a:cs typeface="Arial"/>
              </a:rPr>
              <a:t>ESTUDIANTES</a:t>
            </a:r>
            <a:r>
              <a:rPr b="1"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40" dirty="0">
                <a:solidFill>
                  <a:srgbClr val="FFFFFF"/>
                </a:solidFill>
                <a:latin typeface="Arial"/>
                <a:cs typeface="Arial"/>
              </a:rPr>
              <a:t>HAN </a:t>
            </a:r>
            <a:r>
              <a:rPr b="1" spc="-9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25" dirty="0">
                <a:solidFill>
                  <a:srgbClr val="FFFFFF"/>
                </a:solidFill>
                <a:latin typeface="Arial"/>
                <a:cs typeface="Arial"/>
              </a:rPr>
              <a:t>CONFIADO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7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30" dirty="0">
                <a:solidFill>
                  <a:srgbClr val="FFFFFF"/>
                </a:solidFill>
                <a:latin typeface="Arial"/>
                <a:cs typeface="Arial"/>
              </a:rPr>
              <a:t>NOSOTROS!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0136" y="3962400"/>
            <a:ext cx="816864" cy="6126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597EFC-E945-4737-B4FF-FC5D3B5AE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14994" y="4320656"/>
            <a:ext cx="49625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SÍGUENOS.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501" y="6460166"/>
            <a:ext cx="1094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81269" y="6460166"/>
            <a:ext cx="10121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05200" y="2144112"/>
            <a:ext cx="51393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es-ES" sz="2400" b="1" spc="-10" dirty="0">
                <a:solidFill>
                  <a:srgbClr val="422656"/>
                </a:solidFill>
                <a:latin typeface="Arial MT"/>
                <a:cs typeface="Arial MT"/>
              </a:rPr>
              <a:t>¡Contáctanos!</a:t>
            </a:r>
            <a:br>
              <a:rPr lang="es-ES" sz="2400" spc="-10" dirty="0">
                <a:solidFill>
                  <a:srgbClr val="422656"/>
                </a:solidFill>
                <a:latin typeface="Arial MT"/>
                <a:cs typeface="Arial MT"/>
              </a:rPr>
            </a:br>
            <a:endParaRPr sz="24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B61CC552-9F77-4399-8DC9-D5135D2763A3}"/>
              </a:ext>
            </a:extLst>
          </p:cNvPr>
          <p:cNvSpPr txBox="1"/>
          <p:nvPr/>
        </p:nvSpPr>
        <p:spPr>
          <a:xfrm>
            <a:off x="5179924" y="4919975"/>
            <a:ext cx="4962525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/Workandstudy.travel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@Workandstudy.travel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Work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and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Study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Travel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Work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and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Study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Travel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59334596-C569-43CF-9A26-1787CEB1BE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848" y="533400"/>
            <a:ext cx="1070152" cy="80586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4C8130A-F8A6-412D-9348-9295064C0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08" y="691142"/>
            <a:ext cx="1370154" cy="53876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4323F01-4B2C-4B33-AD97-A769A43FABB2}"/>
              </a:ext>
            </a:extLst>
          </p:cNvPr>
          <p:cNvSpPr txBox="1"/>
          <p:nvPr/>
        </p:nvSpPr>
        <p:spPr>
          <a:xfrm>
            <a:off x="4462750" y="2782669"/>
            <a:ext cx="362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spc="-10" dirty="0">
                <a:solidFill>
                  <a:schemeClr val="bg1"/>
                </a:solidFill>
                <a:latin typeface="Arial M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latam@workandstudy.travel</a:t>
            </a:r>
            <a:endParaRPr lang="es-ES" b="1" spc="-10" dirty="0">
              <a:solidFill>
                <a:schemeClr val="bg1"/>
              </a:solidFill>
              <a:latin typeface="Arial MT"/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0D1DA9-7086-45F3-92AC-14E4FF0AB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4925578"/>
            <a:ext cx="228268" cy="2282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99147D-3116-47DF-AC43-17D8B84150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162291"/>
            <a:ext cx="228268" cy="2282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9B176D-E0E7-4307-9668-0CAB9CD204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396031"/>
            <a:ext cx="228268" cy="2282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A0FFDA-8315-4377-862A-029CEE242D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624953"/>
            <a:ext cx="228268" cy="22826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10318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78067" y="3210318"/>
            <a:ext cx="421640" cy="2684780"/>
          </a:xfrm>
          <a:custGeom>
            <a:avLst/>
            <a:gdLst/>
            <a:ahLst/>
            <a:cxnLst/>
            <a:rect l="l" t="t" r="r" b="b"/>
            <a:pathLst>
              <a:path w="421639" h="2684779">
                <a:moveTo>
                  <a:pt x="0" y="2684513"/>
                </a:moveTo>
                <a:lnTo>
                  <a:pt x="421386" y="2684513"/>
                </a:lnTo>
                <a:lnTo>
                  <a:pt x="421386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2900" y="3195066"/>
            <a:ext cx="419100" cy="2684145"/>
          </a:xfrm>
          <a:custGeom>
            <a:avLst/>
            <a:gdLst/>
            <a:ahLst/>
            <a:cxnLst/>
            <a:rect l="l" t="t" r="r" b="b"/>
            <a:pathLst>
              <a:path w="419100" h="2684145">
                <a:moveTo>
                  <a:pt x="419100" y="0"/>
                </a:moveTo>
                <a:lnTo>
                  <a:pt x="0" y="0"/>
                </a:lnTo>
                <a:lnTo>
                  <a:pt x="0" y="2683764"/>
                </a:lnTo>
                <a:lnTo>
                  <a:pt x="419100" y="2683764"/>
                </a:lnTo>
                <a:lnTo>
                  <a:pt x="4191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5400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853439"/>
            <a:ext cx="5039868" cy="50413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5501" y="6390824"/>
            <a:ext cx="4013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4265" algn="l"/>
                <a:tab pos="1542415" algn="l"/>
                <a:tab pos="2806700" algn="l"/>
                <a:tab pos="3085465" algn="l"/>
              </a:tabLst>
            </a:pP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P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U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	D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	E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N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D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	A	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U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P</a:t>
            </a:r>
            <a:r>
              <a:rPr sz="900" spc="27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56740" y="1600200"/>
            <a:ext cx="4607437" cy="4365554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84150" indent="-171450">
              <a:spcBef>
                <a:spcPts val="1030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Irlanda forma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parte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 la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Unión Europea.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indent="-171450">
              <a:spcBef>
                <a:spcPts val="930"/>
              </a:spcBef>
              <a:buChar char="-"/>
              <a:tabLst>
                <a:tab pos="184150" algn="l"/>
              </a:tabLst>
            </a:pP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Tiene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la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población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más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joven de Europa.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577850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Ocupó el 2do lugar en el mundo en </a:t>
            </a:r>
            <a:r>
              <a:rPr sz="1300" spc="-49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calidad</a:t>
            </a:r>
            <a:r>
              <a:rPr sz="13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 vida.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146050" indent="-171450">
              <a:spcBef>
                <a:spcPts val="49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Proporciona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un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fácil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acceso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al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mercado </a:t>
            </a:r>
            <a:r>
              <a:rPr sz="13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europeo de más de 500M. de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consumidores.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el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único país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habla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inglesa dentro </a:t>
            </a:r>
            <a:r>
              <a:rPr sz="13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la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 err="1">
                <a:solidFill>
                  <a:srgbClr val="422656"/>
                </a:solidFill>
                <a:latin typeface="Arial MT"/>
                <a:cs typeface="Arial MT"/>
              </a:rPr>
              <a:t>Eurozona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  <a:endParaRPr lang="es-ES" sz="1300" spc="-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spc="-5" dirty="0">
                <a:solidFill>
                  <a:srgbClr val="422656"/>
                </a:solidFill>
                <a:latin typeface="Arial MT"/>
                <a:cs typeface="Arial MT"/>
              </a:rPr>
              <a:t>Es la economía de más rápido crecimiento de Europa. 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Según el Fondo Monetario Internacional, Irlanda fue la única  economía de la UE que tuvo un incremento económico durante 2020, con un +3% de crecimiento. </a:t>
            </a: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b="1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Oportunidad de conocer otras ciudades europeas al ser  la puerta de entrada a Europa: 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gran conectividad a precios  económicos</a:t>
            </a: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b="1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Ofrece a los extranjeros varias opciones para permanecer  de forma legal en el país con requisitos sencillos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, e  incluso, ofrece la posibilidad de aplicar a una residencia  permanente</a:t>
            </a:r>
          </a:p>
          <a:p>
            <a:pPr marL="184150" marR="94615" indent="-171450">
              <a:lnSpc>
                <a:spcPct val="120000"/>
              </a:lnSpc>
              <a:spcBef>
                <a:spcPts val="505"/>
              </a:spcBef>
              <a:buChar char="-"/>
              <a:tabLst>
                <a:tab pos="184150" algn="l"/>
              </a:tabLst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681154" y="855428"/>
            <a:ext cx="35394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45" dirty="0">
                <a:solidFill>
                  <a:srgbClr val="422656"/>
                </a:solidFill>
              </a:rPr>
              <a:t>I</a:t>
            </a:r>
            <a:r>
              <a:rPr sz="4800" spc="140" dirty="0">
                <a:solidFill>
                  <a:srgbClr val="422656"/>
                </a:solidFill>
              </a:rPr>
              <a:t>R</a:t>
            </a:r>
            <a:r>
              <a:rPr sz="4800" spc="145" dirty="0">
                <a:solidFill>
                  <a:srgbClr val="422656"/>
                </a:solidFill>
              </a:rPr>
              <a:t>LA</a:t>
            </a:r>
            <a:r>
              <a:rPr sz="4800" spc="150" dirty="0">
                <a:solidFill>
                  <a:srgbClr val="422656"/>
                </a:solidFill>
              </a:rPr>
              <a:t>N</a:t>
            </a:r>
            <a:r>
              <a:rPr sz="4800" spc="-85" dirty="0">
                <a:solidFill>
                  <a:srgbClr val="422656"/>
                </a:solidFill>
              </a:rPr>
              <a:t>D</a:t>
            </a:r>
            <a:r>
              <a:rPr sz="4800" dirty="0">
                <a:solidFill>
                  <a:srgbClr val="422656"/>
                </a:solidFill>
              </a:rPr>
              <a:t>A</a:t>
            </a:r>
          </a:p>
        </p:txBody>
      </p:sp>
      <p:pic>
        <p:nvPicPr>
          <p:cNvPr id="16" name="object 13">
            <a:extLst>
              <a:ext uri="{FF2B5EF4-FFF2-40B4-BE49-F238E27FC236}">
                <a16:creationId xmlns:a16="http://schemas.microsoft.com/office/drawing/2014/main" id="{66737FC5-2F93-47A2-B432-C75407A84E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110" y="152400"/>
            <a:ext cx="672592" cy="5045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415D89-F5F9-4833-B105-70BCDD3E1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10">
            <a:extLst>
              <a:ext uri="{FF2B5EF4-FFF2-40B4-BE49-F238E27FC236}">
                <a16:creationId xmlns:a16="http://schemas.microsoft.com/office/drawing/2014/main" id="{318DA055-59C4-4B7A-AAB7-6659A37C0C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7326" y="1306067"/>
            <a:ext cx="3091433" cy="4465307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5966200" y="3678421"/>
            <a:ext cx="374650" cy="316230"/>
          </a:xfrm>
          <a:custGeom>
            <a:avLst/>
            <a:gdLst/>
            <a:ahLst/>
            <a:cxnLst/>
            <a:rect l="l" t="t" r="r" b="b"/>
            <a:pathLst>
              <a:path w="374650" h="316229">
                <a:moveTo>
                  <a:pt x="350520" y="315804"/>
                </a:moveTo>
                <a:lnTo>
                  <a:pt x="342084" y="315822"/>
                </a:lnTo>
                <a:lnTo>
                  <a:pt x="334297" y="311296"/>
                </a:lnTo>
                <a:lnTo>
                  <a:pt x="266536" y="193163"/>
                </a:lnTo>
                <a:lnTo>
                  <a:pt x="150612" y="192600"/>
                </a:lnTo>
                <a:lnTo>
                  <a:pt x="148009" y="193079"/>
                </a:lnTo>
                <a:lnTo>
                  <a:pt x="145370" y="193332"/>
                </a:lnTo>
                <a:lnTo>
                  <a:pt x="142720" y="193351"/>
                </a:lnTo>
                <a:lnTo>
                  <a:pt x="127551" y="190644"/>
                </a:lnTo>
                <a:lnTo>
                  <a:pt x="114582" y="183142"/>
                </a:lnTo>
                <a:lnTo>
                  <a:pt x="104880" y="171730"/>
                </a:lnTo>
                <a:lnTo>
                  <a:pt x="99507" y="157291"/>
                </a:lnTo>
                <a:lnTo>
                  <a:pt x="84195" y="72776"/>
                </a:lnTo>
                <a:lnTo>
                  <a:pt x="51033" y="92121"/>
                </a:lnTo>
                <a:lnTo>
                  <a:pt x="74143" y="168748"/>
                </a:lnTo>
                <a:lnTo>
                  <a:pt x="53879" y="198995"/>
                </a:lnTo>
                <a:lnTo>
                  <a:pt x="51597" y="198985"/>
                </a:lnTo>
                <a:lnTo>
                  <a:pt x="962" y="87895"/>
                </a:lnTo>
                <a:lnTo>
                  <a:pt x="0" y="80062"/>
                </a:lnTo>
                <a:lnTo>
                  <a:pt x="1605" y="72541"/>
                </a:lnTo>
                <a:lnTo>
                  <a:pt x="107332" y="4948"/>
                </a:lnTo>
                <a:lnTo>
                  <a:pt x="111250" y="3662"/>
                </a:lnTo>
                <a:lnTo>
                  <a:pt x="115186" y="1849"/>
                </a:lnTo>
                <a:lnTo>
                  <a:pt x="119366" y="619"/>
                </a:lnTo>
                <a:lnTo>
                  <a:pt x="123650" y="0"/>
                </a:lnTo>
                <a:lnTo>
                  <a:pt x="140973" y="1170"/>
                </a:lnTo>
                <a:lnTo>
                  <a:pt x="155987" y="8625"/>
                </a:lnTo>
                <a:lnTo>
                  <a:pt x="167116" y="21157"/>
                </a:lnTo>
                <a:lnTo>
                  <a:pt x="172782" y="37562"/>
                </a:lnTo>
                <a:lnTo>
                  <a:pt x="186497" y="143581"/>
                </a:lnTo>
                <a:lnTo>
                  <a:pt x="186404" y="145647"/>
                </a:lnTo>
                <a:lnTo>
                  <a:pt x="288716" y="145684"/>
                </a:lnTo>
                <a:lnTo>
                  <a:pt x="296438" y="150154"/>
                </a:lnTo>
                <a:lnTo>
                  <a:pt x="370906" y="279932"/>
                </a:lnTo>
                <a:lnTo>
                  <a:pt x="370906" y="280589"/>
                </a:lnTo>
                <a:lnTo>
                  <a:pt x="372973" y="284176"/>
                </a:lnTo>
                <a:lnTo>
                  <a:pt x="374062" y="288233"/>
                </a:lnTo>
                <a:lnTo>
                  <a:pt x="374053" y="292374"/>
                </a:lnTo>
                <a:lnTo>
                  <a:pt x="372188" y="301510"/>
                </a:lnTo>
                <a:lnTo>
                  <a:pt x="367141" y="308963"/>
                </a:lnTo>
                <a:lnTo>
                  <a:pt x="359666" y="313978"/>
                </a:lnTo>
                <a:lnTo>
                  <a:pt x="350520" y="315804"/>
                </a:lnTo>
                <a:close/>
              </a:path>
            </a:pathLst>
          </a:custGeom>
          <a:solidFill>
            <a:srgbClr val="3C4981"/>
          </a:solidFill>
          <a:ln>
            <a:solidFill>
              <a:srgbClr val="3C4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5501" y="6364916"/>
            <a:ext cx="915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S</a:t>
            </a:r>
            <a:r>
              <a:rPr sz="1200" spc="17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B</a:t>
            </a:r>
            <a:r>
              <a:rPr sz="1200" spc="17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endParaRPr sz="1200" dirty="0">
              <a:solidFill>
                <a:srgbClr val="422656"/>
              </a:solidFill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17447" y="6364916"/>
            <a:ext cx="1239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N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D</a:t>
            </a:r>
            <a:r>
              <a:rPr sz="1200" spc="13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10337" y="3044029"/>
            <a:ext cx="134048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Pobla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ió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4.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8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600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806738" y="3372024"/>
            <a:ext cx="26930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itula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ione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1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todo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2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ni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v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ele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tes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06738" y="3612779"/>
            <a:ext cx="7721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asequibles</a:t>
            </a:r>
            <a:r>
              <a:rPr sz="1300" spc="-70" dirty="0">
                <a:solidFill>
                  <a:srgbClr val="3C4981"/>
                </a:solidFill>
                <a:latin typeface="Arial MT"/>
                <a:cs typeface="Arial MT"/>
              </a:rPr>
              <a:t>.</a:t>
            </a:r>
            <a:endParaRPr sz="1300" dirty="0">
              <a:solidFill>
                <a:srgbClr val="3C4981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0794" y="4749588"/>
            <a:ext cx="19640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Pr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oces</a:t>
            </a:r>
            <a:r>
              <a:rPr sz="1300" b="1" dirty="0">
                <a:solidFill>
                  <a:srgbClr val="422656"/>
                </a:solidFill>
                <a:latin typeface="Arial"/>
                <a:cs typeface="Arial"/>
              </a:rPr>
              <a:t>o</a:t>
            </a:r>
            <a:r>
              <a:rPr sz="1300" b="1" spc="-12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mi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g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r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a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t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o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ri</a:t>
            </a:r>
            <a:r>
              <a:rPr sz="1300" b="1" dirty="0">
                <a:solidFill>
                  <a:srgbClr val="422656"/>
                </a:solidFill>
                <a:latin typeface="Arial"/>
                <a:cs typeface="Arial"/>
              </a:rPr>
              <a:t>o</a:t>
            </a:r>
            <a:r>
              <a:rPr sz="1300" b="1" spc="-1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senc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illo</a:t>
            </a:r>
            <a:endParaRPr sz="13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10794" y="5003406"/>
            <a:ext cx="27946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requier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v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par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ma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r</a:t>
            </a:r>
            <a:r>
              <a:rPr sz="1300" spc="-12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part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10794" y="5189595"/>
            <a:ext cx="1873250" cy="498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099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paí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latinoam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ri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no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. 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Prueb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fondo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2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baja.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51628" y="1352390"/>
            <a:ext cx="2433955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700"/>
              </a:lnSpc>
              <a:spcBef>
                <a:spcPts val="95"/>
              </a:spcBef>
            </a:pPr>
            <a:r>
              <a:rPr sz="1300" spc="-30" dirty="0">
                <a:solidFill>
                  <a:srgbClr val="422656"/>
                </a:solidFill>
                <a:latin typeface="Arial MT"/>
                <a:cs typeface="Arial MT"/>
              </a:rPr>
              <a:t>Trabajo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tiempo 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parcial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mientras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estudias (20-40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hs/semana) + 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hasta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2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años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posgraduación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96038" y="4823666"/>
            <a:ext cx="1271270" cy="755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099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Cualificaciones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interna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ion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me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 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reconocidas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67624" y="630225"/>
            <a:ext cx="1862455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1700"/>
              </a:lnSpc>
              <a:spcBef>
                <a:spcPts val="95"/>
              </a:spcBef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Clasificados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en el </a:t>
            </a:r>
            <a:r>
              <a:rPr sz="1300" spc="-50" dirty="0">
                <a:solidFill>
                  <a:srgbClr val="422656"/>
                </a:solidFill>
                <a:latin typeface="Arial MT"/>
                <a:cs typeface="Arial MT"/>
              </a:rPr>
              <a:t>Top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10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del mundo por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la calidad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su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sistema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educativo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9649" y="2565311"/>
            <a:ext cx="3356610" cy="122047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</a:pPr>
            <a:r>
              <a:rPr sz="2800" spc="130" dirty="0">
                <a:solidFill>
                  <a:srgbClr val="F8F8F8"/>
                </a:solidFill>
                <a:latin typeface="Arial Black"/>
                <a:cs typeface="Arial Black"/>
              </a:rPr>
              <a:t>BENEFICIOS</a:t>
            </a:r>
            <a:r>
              <a:rPr sz="2800" spc="229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45" dirty="0">
                <a:solidFill>
                  <a:srgbClr val="F8F8F8"/>
                </a:solidFill>
                <a:latin typeface="Arial Black"/>
                <a:cs typeface="Arial Black"/>
              </a:rPr>
              <a:t>DE </a:t>
            </a:r>
            <a:r>
              <a:rPr sz="2800" spc="-919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25" dirty="0">
                <a:solidFill>
                  <a:srgbClr val="F8F8F8"/>
                </a:solidFill>
                <a:latin typeface="Arial Black"/>
                <a:cs typeface="Arial Black"/>
              </a:rPr>
              <a:t>ESTUDIAR</a:t>
            </a:r>
            <a:r>
              <a:rPr sz="2800" spc="28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45" dirty="0">
                <a:solidFill>
                  <a:srgbClr val="F8F8F8"/>
                </a:solidFill>
                <a:latin typeface="Arial Black"/>
                <a:cs typeface="Arial Black"/>
              </a:rPr>
              <a:t>EN </a:t>
            </a:r>
            <a:r>
              <a:rPr sz="2800" spc="15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05" dirty="0">
                <a:solidFill>
                  <a:srgbClr val="F8F8F8"/>
                </a:solidFill>
                <a:latin typeface="Arial Black"/>
                <a:cs typeface="Arial Black"/>
              </a:rPr>
              <a:t>IRLANDA</a:t>
            </a:r>
            <a:endParaRPr sz="2800" dirty="0">
              <a:latin typeface="Arial Black"/>
              <a:cs typeface="Arial Black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423D5B8-B75F-46DB-ABEE-053C4401A60B}"/>
              </a:ext>
            </a:extLst>
          </p:cNvPr>
          <p:cNvGrpSpPr/>
          <p:nvPr/>
        </p:nvGrpSpPr>
        <p:grpSpPr>
          <a:xfrm>
            <a:off x="5475642" y="3505200"/>
            <a:ext cx="865208" cy="563857"/>
            <a:chOff x="5475642" y="3505200"/>
            <a:chExt cx="865208" cy="563857"/>
          </a:xfrm>
          <a:solidFill>
            <a:srgbClr val="422656"/>
          </a:solidFill>
        </p:grpSpPr>
        <p:sp>
          <p:nvSpPr>
            <p:cNvPr id="27" name="object 27"/>
            <p:cNvSpPr/>
            <p:nvPr/>
          </p:nvSpPr>
          <p:spPr>
            <a:xfrm>
              <a:off x="5475642" y="3640861"/>
              <a:ext cx="225425" cy="422909"/>
            </a:xfrm>
            <a:custGeom>
              <a:avLst/>
              <a:gdLst/>
              <a:ahLst/>
              <a:cxnLst/>
              <a:rect l="l" t="t" r="r" b="b"/>
              <a:pathLst>
                <a:path w="225425" h="422910">
                  <a:moveTo>
                    <a:pt x="159529" y="422572"/>
                  </a:moveTo>
                  <a:lnTo>
                    <a:pt x="121952" y="422572"/>
                  </a:lnTo>
                  <a:lnTo>
                    <a:pt x="121952" y="262932"/>
                  </a:lnTo>
                  <a:lnTo>
                    <a:pt x="103163" y="262932"/>
                  </a:lnTo>
                  <a:lnTo>
                    <a:pt x="103163" y="422572"/>
                  </a:lnTo>
                  <a:lnTo>
                    <a:pt x="65587" y="422572"/>
                  </a:lnTo>
                  <a:lnTo>
                    <a:pt x="65587" y="262932"/>
                  </a:lnTo>
                  <a:lnTo>
                    <a:pt x="37404" y="262932"/>
                  </a:lnTo>
                  <a:lnTo>
                    <a:pt x="65587" y="123013"/>
                  </a:lnTo>
                  <a:lnTo>
                    <a:pt x="65587" y="56340"/>
                  </a:lnTo>
                  <a:lnTo>
                    <a:pt x="35478" y="191226"/>
                  </a:lnTo>
                  <a:lnTo>
                    <a:pt x="27596" y="197405"/>
                  </a:lnTo>
                  <a:lnTo>
                    <a:pt x="18616" y="197199"/>
                  </a:lnTo>
                  <a:lnTo>
                    <a:pt x="17526" y="197293"/>
                  </a:lnTo>
                  <a:lnTo>
                    <a:pt x="15328" y="197199"/>
                  </a:lnTo>
                  <a:lnTo>
                    <a:pt x="7548" y="193640"/>
                  </a:lnTo>
                  <a:lnTo>
                    <a:pt x="2537" y="188026"/>
                  </a:lnTo>
                  <a:lnTo>
                    <a:pt x="0" y="180944"/>
                  </a:lnTo>
                  <a:lnTo>
                    <a:pt x="391" y="173159"/>
                  </a:lnTo>
                  <a:lnTo>
                    <a:pt x="31899" y="32686"/>
                  </a:lnTo>
                  <a:lnTo>
                    <a:pt x="64537" y="10072"/>
                  </a:lnTo>
                  <a:lnTo>
                    <a:pt x="112276" y="0"/>
                  </a:lnTo>
                  <a:lnTo>
                    <a:pt x="131402" y="1572"/>
                  </a:lnTo>
                  <a:lnTo>
                    <a:pt x="169793" y="14652"/>
                  </a:lnTo>
                  <a:lnTo>
                    <a:pt x="206500" y="91273"/>
                  </a:lnTo>
                  <a:lnTo>
                    <a:pt x="211197" y="115407"/>
                  </a:lnTo>
                  <a:lnTo>
                    <a:pt x="224631" y="174098"/>
                  </a:lnTo>
                  <a:lnTo>
                    <a:pt x="225147" y="176859"/>
                  </a:lnTo>
                  <a:lnTo>
                    <a:pt x="225147" y="179695"/>
                  </a:lnTo>
                  <a:lnTo>
                    <a:pt x="224631" y="182455"/>
                  </a:lnTo>
                  <a:lnTo>
                    <a:pt x="222573" y="190879"/>
                  </a:lnTo>
                  <a:lnTo>
                    <a:pt x="215161" y="196898"/>
                  </a:lnTo>
                  <a:lnTo>
                    <a:pt x="197519" y="197405"/>
                  </a:lnTo>
                  <a:lnTo>
                    <a:pt x="189637" y="191226"/>
                  </a:lnTo>
                  <a:lnTo>
                    <a:pt x="159529" y="56340"/>
                  </a:lnTo>
                  <a:lnTo>
                    <a:pt x="159529" y="123107"/>
                  </a:lnTo>
                  <a:lnTo>
                    <a:pt x="187711" y="262932"/>
                  </a:lnTo>
                  <a:lnTo>
                    <a:pt x="159529" y="262932"/>
                  </a:lnTo>
                  <a:lnTo>
                    <a:pt x="159529" y="422572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75642" y="3640861"/>
              <a:ext cx="225425" cy="422909"/>
            </a:xfrm>
            <a:custGeom>
              <a:avLst/>
              <a:gdLst/>
              <a:ahLst/>
              <a:cxnLst/>
              <a:rect l="l" t="t" r="r" b="b"/>
              <a:pathLst>
                <a:path w="225425" h="422910">
                  <a:moveTo>
                    <a:pt x="224631" y="182455"/>
                  </a:moveTo>
                  <a:lnTo>
                    <a:pt x="225147" y="179695"/>
                  </a:lnTo>
                  <a:lnTo>
                    <a:pt x="225147" y="176859"/>
                  </a:lnTo>
                  <a:lnTo>
                    <a:pt x="224631" y="174098"/>
                  </a:lnTo>
                  <a:lnTo>
                    <a:pt x="211197" y="115407"/>
                  </a:lnTo>
                  <a:lnTo>
                    <a:pt x="206500" y="91273"/>
                  </a:lnTo>
                  <a:lnTo>
                    <a:pt x="194475" y="36808"/>
                  </a:lnTo>
                  <a:lnTo>
                    <a:pt x="160155" y="10047"/>
                  </a:lnTo>
                  <a:lnTo>
                    <a:pt x="112276" y="0"/>
                  </a:lnTo>
                  <a:lnTo>
                    <a:pt x="93149" y="1572"/>
                  </a:lnTo>
                  <a:lnTo>
                    <a:pt x="55040" y="14684"/>
                  </a:lnTo>
                  <a:lnTo>
                    <a:pt x="31016" y="36808"/>
                  </a:lnTo>
                  <a:lnTo>
                    <a:pt x="391" y="173159"/>
                  </a:lnTo>
                  <a:lnTo>
                    <a:pt x="15074" y="197142"/>
                  </a:lnTo>
                  <a:lnTo>
                    <a:pt x="15328" y="197199"/>
                  </a:lnTo>
                  <a:lnTo>
                    <a:pt x="16417" y="197293"/>
                  </a:lnTo>
                  <a:lnTo>
                    <a:pt x="17526" y="197293"/>
                  </a:lnTo>
                  <a:lnTo>
                    <a:pt x="18616" y="197199"/>
                  </a:lnTo>
                  <a:lnTo>
                    <a:pt x="27596" y="197405"/>
                  </a:lnTo>
                  <a:lnTo>
                    <a:pt x="35478" y="191226"/>
                  </a:lnTo>
                  <a:lnTo>
                    <a:pt x="37404" y="182455"/>
                  </a:lnTo>
                  <a:lnTo>
                    <a:pt x="65587" y="56340"/>
                  </a:lnTo>
                  <a:lnTo>
                    <a:pt x="65587" y="123013"/>
                  </a:lnTo>
                  <a:lnTo>
                    <a:pt x="37404" y="262932"/>
                  </a:lnTo>
                  <a:lnTo>
                    <a:pt x="65587" y="262932"/>
                  </a:lnTo>
                  <a:lnTo>
                    <a:pt x="65587" y="422572"/>
                  </a:lnTo>
                  <a:lnTo>
                    <a:pt x="103163" y="422572"/>
                  </a:lnTo>
                  <a:lnTo>
                    <a:pt x="103163" y="262932"/>
                  </a:lnTo>
                  <a:lnTo>
                    <a:pt x="121952" y="262932"/>
                  </a:lnTo>
                  <a:lnTo>
                    <a:pt x="121952" y="422572"/>
                  </a:lnTo>
                  <a:lnTo>
                    <a:pt x="159529" y="422572"/>
                  </a:lnTo>
                  <a:lnTo>
                    <a:pt x="159529" y="262932"/>
                  </a:lnTo>
                  <a:lnTo>
                    <a:pt x="187711" y="262932"/>
                  </a:lnTo>
                  <a:lnTo>
                    <a:pt x="159529" y="123107"/>
                  </a:lnTo>
                  <a:lnTo>
                    <a:pt x="159529" y="56340"/>
                  </a:lnTo>
                  <a:lnTo>
                    <a:pt x="187711" y="182455"/>
                  </a:lnTo>
                  <a:lnTo>
                    <a:pt x="189637" y="191226"/>
                  </a:lnTo>
                  <a:lnTo>
                    <a:pt x="197519" y="197405"/>
                  </a:lnTo>
                  <a:lnTo>
                    <a:pt x="206500" y="197199"/>
                  </a:lnTo>
                  <a:lnTo>
                    <a:pt x="215161" y="196898"/>
                  </a:lnTo>
                  <a:lnTo>
                    <a:pt x="222573" y="190879"/>
                  </a:lnTo>
                  <a:lnTo>
                    <a:pt x="224631" y="182455"/>
                  </a:lnTo>
                  <a:close/>
                </a:path>
              </a:pathLst>
            </a:custGeom>
            <a:grpFill/>
            <a:ln w="9393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720362" y="3641298"/>
              <a:ext cx="225425" cy="422275"/>
            </a:xfrm>
            <a:custGeom>
              <a:avLst/>
              <a:gdLst/>
              <a:ahLst/>
              <a:cxnLst/>
              <a:rect l="l" t="t" r="r" b="b"/>
              <a:pathLst>
                <a:path w="225425" h="422275">
                  <a:moveTo>
                    <a:pt x="159058" y="422135"/>
                  </a:moveTo>
                  <a:lnTo>
                    <a:pt x="121482" y="422135"/>
                  </a:lnTo>
                  <a:lnTo>
                    <a:pt x="121482" y="206152"/>
                  </a:lnTo>
                  <a:lnTo>
                    <a:pt x="102693" y="206152"/>
                  </a:lnTo>
                  <a:lnTo>
                    <a:pt x="102693" y="422135"/>
                  </a:lnTo>
                  <a:lnTo>
                    <a:pt x="65116" y="422135"/>
                  </a:lnTo>
                  <a:lnTo>
                    <a:pt x="65116" y="55904"/>
                  </a:lnTo>
                  <a:lnTo>
                    <a:pt x="35055" y="190545"/>
                  </a:lnTo>
                  <a:lnTo>
                    <a:pt x="27540" y="196659"/>
                  </a:lnTo>
                  <a:lnTo>
                    <a:pt x="17535" y="196753"/>
                  </a:lnTo>
                  <a:lnTo>
                    <a:pt x="15036" y="196377"/>
                  </a:lnTo>
                  <a:lnTo>
                    <a:pt x="7991" y="193393"/>
                  </a:lnTo>
                  <a:lnTo>
                    <a:pt x="2819" y="188125"/>
                  </a:lnTo>
                  <a:lnTo>
                    <a:pt x="0" y="181304"/>
                  </a:lnTo>
                  <a:lnTo>
                    <a:pt x="14" y="173661"/>
                  </a:lnTo>
                  <a:lnTo>
                    <a:pt x="31570" y="32230"/>
                  </a:lnTo>
                  <a:lnTo>
                    <a:pt x="73030" y="6463"/>
                  </a:lnTo>
                  <a:lnTo>
                    <a:pt x="112275" y="0"/>
                  </a:lnTo>
                  <a:lnTo>
                    <a:pt x="151520" y="6463"/>
                  </a:lnTo>
                  <a:lnTo>
                    <a:pt x="187429" y="25854"/>
                  </a:lnTo>
                  <a:lnTo>
                    <a:pt x="190679" y="28540"/>
                  </a:lnTo>
                  <a:lnTo>
                    <a:pt x="192934" y="32249"/>
                  </a:lnTo>
                  <a:lnTo>
                    <a:pt x="206029" y="91400"/>
                  </a:lnTo>
                  <a:lnTo>
                    <a:pt x="206029" y="90837"/>
                  </a:lnTo>
                  <a:lnTo>
                    <a:pt x="224818" y="182019"/>
                  </a:lnTo>
                  <a:lnTo>
                    <a:pt x="222892" y="190790"/>
                  </a:lnTo>
                  <a:lnTo>
                    <a:pt x="215010" y="196969"/>
                  </a:lnTo>
                  <a:lnTo>
                    <a:pt x="197359" y="196574"/>
                  </a:lnTo>
                  <a:lnTo>
                    <a:pt x="189947" y="190480"/>
                  </a:lnTo>
                  <a:lnTo>
                    <a:pt x="159058" y="55904"/>
                  </a:lnTo>
                  <a:lnTo>
                    <a:pt x="159058" y="422135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20362" y="3641298"/>
              <a:ext cx="225425" cy="422275"/>
            </a:xfrm>
            <a:custGeom>
              <a:avLst/>
              <a:gdLst/>
              <a:ahLst/>
              <a:cxnLst/>
              <a:rect l="l" t="t" r="r" b="b"/>
              <a:pathLst>
                <a:path w="225425" h="422275">
                  <a:moveTo>
                    <a:pt x="206029" y="90837"/>
                  </a:moveTo>
                  <a:lnTo>
                    <a:pt x="206029" y="91400"/>
                  </a:lnTo>
                  <a:lnTo>
                    <a:pt x="193817" y="36371"/>
                  </a:lnTo>
                  <a:lnTo>
                    <a:pt x="192934" y="32249"/>
                  </a:lnTo>
                  <a:lnTo>
                    <a:pt x="190679" y="28540"/>
                  </a:lnTo>
                  <a:lnTo>
                    <a:pt x="187429" y="25854"/>
                  </a:lnTo>
                  <a:lnTo>
                    <a:pt x="151520" y="6463"/>
                  </a:lnTo>
                  <a:lnTo>
                    <a:pt x="112275" y="0"/>
                  </a:lnTo>
                  <a:lnTo>
                    <a:pt x="73030" y="6463"/>
                  </a:lnTo>
                  <a:lnTo>
                    <a:pt x="37122" y="25854"/>
                  </a:lnTo>
                  <a:lnTo>
                    <a:pt x="33834" y="28512"/>
                  </a:lnTo>
                  <a:lnTo>
                    <a:pt x="31570" y="32230"/>
                  </a:lnTo>
                  <a:lnTo>
                    <a:pt x="30734" y="36371"/>
                  </a:lnTo>
                  <a:lnTo>
                    <a:pt x="14" y="173661"/>
                  </a:lnTo>
                  <a:lnTo>
                    <a:pt x="18803" y="196762"/>
                  </a:lnTo>
                  <a:lnTo>
                    <a:pt x="27540" y="196659"/>
                  </a:lnTo>
                  <a:lnTo>
                    <a:pt x="35055" y="190545"/>
                  </a:lnTo>
                  <a:lnTo>
                    <a:pt x="36934" y="182019"/>
                  </a:lnTo>
                  <a:lnTo>
                    <a:pt x="65116" y="55904"/>
                  </a:lnTo>
                  <a:lnTo>
                    <a:pt x="65116" y="422135"/>
                  </a:lnTo>
                  <a:lnTo>
                    <a:pt x="102693" y="422135"/>
                  </a:lnTo>
                  <a:lnTo>
                    <a:pt x="102693" y="206152"/>
                  </a:lnTo>
                  <a:lnTo>
                    <a:pt x="121482" y="206152"/>
                  </a:lnTo>
                  <a:lnTo>
                    <a:pt x="121482" y="422135"/>
                  </a:lnTo>
                  <a:lnTo>
                    <a:pt x="159058" y="422135"/>
                  </a:lnTo>
                  <a:lnTo>
                    <a:pt x="159058" y="55904"/>
                  </a:lnTo>
                  <a:lnTo>
                    <a:pt x="188087" y="182019"/>
                  </a:lnTo>
                  <a:lnTo>
                    <a:pt x="189947" y="190480"/>
                  </a:lnTo>
                  <a:lnTo>
                    <a:pt x="197359" y="196574"/>
                  </a:lnTo>
                  <a:lnTo>
                    <a:pt x="206029" y="196762"/>
                  </a:lnTo>
                  <a:lnTo>
                    <a:pt x="215010" y="196969"/>
                  </a:lnTo>
                  <a:lnTo>
                    <a:pt x="222892" y="190790"/>
                  </a:lnTo>
                  <a:lnTo>
                    <a:pt x="224818" y="182019"/>
                  </a:lnTo>
                  <a:lnTo>
                    <a:pt x="206029" y="90837"/>
                  </a:lnTo>
                  <a:close/>
                </a:path>
              </a:pathLst>
            </a:custGeom>
            <a:grpFill/>
            <a:ln w="9393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957187" y="3852522"/>
              <a:ext cx="305435" cy="216535"/>
            </a:xfrm>
            <a:custGeom>
              <a:avLst/>
              <a:gdLst/>
              <a:ahLst/>
              <a:cxnLst/>
              <a:rect l="l" t="t" r="r" b="b"/>
              <a:pathLst>
                <a:path w="305435" h="216535">
                  <a:moveTo>
                    <a:pt x="148833" y="216376"/>
                  </a:moveTo>
                  <a:lnTo>
                    <a:pt x="99409" y="205371"/>
                  </a:lnTo>
                  <a:lnTo>
                    <a:pt x="55951" y="179391"/>
                  </a:lnTo>
                  <a:lnTo>
                    <a:pt x="23927" y="142482"/>
                  </a:lnTo>
                  <a:lnTo>
                    <a:pt x="4791" y="98026"/>
                  </a:lnTo>
                  <a:lnTo>
                    <a:pt x="0" y="49404"/>
                  </a:lnTo>
                  <a:lnTo>
                    <a:pt x="11009" y="0"/>
                  </a:lnTo>
                  <a:lnTo>
                    <a:pt x="25570" y="48736"/>
                  </a:lnTo>
                  <a:lnTo>
                    <a:pt x="25570" y="52493"/>
                  </a:lnTo>
                  <a:lnTo>
                    <a:pt x="32599" y="95757"/>
                  </a:lnTo>
                  <a:lnTo>
                    <a:pt x="52531" y="133599"/>
                  </a:lnTo>
                  <a:lnTo>
                    <a:pt x="83322" y="163292"/>
                  </a:lnTo>
                  <a:lnTo>
                    <a:pt x="122922" y="182110"/>
                  </a:lnTo>
                  <a:lnTo>
                    <a:pt x="165709" y="187293"/>
                  </a:lnTo>
                  <a:lnTo>
                    <a:pt x="206510" y="179163"/>
                  </a:lnTo>
                  <a:lnTo>
                    <a:pt x="242579" y="159235"/>
                  </a:lnTo>
                  <a:lnTo>
                    <a:pt x="271173" y="129027"/>
                  </a:lnTo>
                  <a:lnTo>
                    <a:pt x="289547" y="90055"/>
                  </a:lnTo>
                  <a:lnTo>
                    <a:pt x="304860" y="117006"/>
                  </a:lnTo>
                  <a:lnTo>
                    <a:pt x="278870" y="160446"/>
                  </a:lnTo>
                  <a:lnTo>
                    <a:pt x="241947" y="192458"/>
                  </a:lnTo>
                  <a:lnTo>
                    <a:pt x="197473" y="211587"/>
                  </a:lnTo>
                  <a:lnTo>
                    <a:pt x="148833" y="216376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57187" y="3852522"/>
              <a:ext cx="305435" cy="216535"/>
            </a:xfrm>
            <a:custGeom>
              <a:avLst/>
              <a:gdLst/>
              <a:ahLst/>
              <a:cxnLst/>
              <a:rect l="l" t="t" r="r" b="b"/>
              <a:pathLst>
                <a:path w="305435" h="216535">
                  <a:moveTo>
                    <a:pt x="289547" y="90055"/>
                  </a:moveTo>
                  <a:lnTo>
                    <a:pt x="271173" y="129027"/>
                  </a:lnTo>
                  <a:lnTo>
                    <a:pt x="242579" y="159235"/>
                  </a:lnTo>
                  <a:lnTo>
                    <a:pt x="206510" y="179163"/>
                  </a:lnTo>
                  <a:lnTo>
                    <a:pt x="165709" y="187293"/>
                  </a:lnTo>
                  <a:lnTo>
                    <a:pt x="122922" y="182110"/>
                  </a:lnTo>
                  <a:lnTo>
                    <a:pt x="83322" y="163292"/>
                  </a:lnTo>
                  <a:lnTo>
                    <a:pt x="52531" y="133599"/>
                  </a:lnTo>
                  <a:lnTo>
                    <a:pt x="32599" y="95757"/>
                  </a:lnTo>
                  <a:lnTo>
                    <a:pt x="25570" y="52493"/>
                  </a:lnTo>
                  <a:lnTo>
                    <a:pt x="25570" y="48736"/>
                  </a:lnTo>
                  <a:lnTo>
                    <a:pt x="11009" y="0"/>
                  </a:lnTo>
                  <a:lnTo>
                    <a:pt x="0" y="49404"/>
                  </a:lnTo>
                  <a:lnTo>
                    <a:pt x="4791" y="98026"/>
                  </a:lnTo>
                  <a:lnTo>
                    <a:pt x="23927" y="142482"/>
                  </a:lnTo>
                  <a:lnTo>
                    <a:pt x="55951" y="179391"/>
                  </a:lnTo>
                  <a:lnTo>
                    <a:pt x="99409" y="205371"/>
                  </a:lnTo>
                  <a:lnTo>
                    <a:pt x="148833" y="216376"/>
                  </a:lnTo>
                  <a:lnTo>
                    <a:pt x="197473" y="211587"/>
                  </a:lnTo>
                  <a:lnTo>
                    <a:pt x="241947" y="192458"/>
                  </a:lnTo>
                  <a:lnTo>
                    <a:pt x="278870" y="160446"/>
                  </a:lnTo>
                  <a:lnTo>
                    <a:pt x="304860" y="117006"/>
                  </a:lnTo>
                  <a:lnTo>
                    <a:pt x="289547" y="90055"/>
                  </a:lnTo>
                  <a:close/>
                </a:path>
              </a:pathLst>
            </a:custGeom>
            <a:grpFill/>
            <a:ln w="9391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966200" y="3678421"/>
              <a:ext cx="374650" cy="316230"/>
            </a:xfrm>
            <a:custGeom>
              <a:avLst/>
              <a:gdLst/>
              <a:ahLst/>
              <a:cxnLst/>
              <a:rect l="l" t="t" r="r" b="b"/>
              <a:pathLst>
                <a:path w="374650" h="316229">
                  <a:moveTo>
                    <a:pt x="370906" y="279932"/>
                  </a:moveTo>
                  <a:lnTo>
                    <a:pt x="300637" y="157385"/>
                  </a:lnTo>
                  <a:lnTo>
                    <a:pt x="296438" y="150154"/>
                  </a:lnTo>
                  <a:lnTo>
                    <a:pt x="288716" y="145684"/>
                  </a:lnTo>
                  <a:lnTo>
                    <a:pt x="280346" y="145647"/>
                  </a:lnTo>
                  <a:lnTo>
                    <a:pt x="186404" y="145647"/>
                  </a:lnTo>
                  <a:lnTo>
                    <a:pt x="186497" y="144614"/>
                  </a:lnTo>
                  <a:lnTo>
                    <a:pt x="186497" y="143581"/>
                  </a:lnTo>
                  <a:lnTo>
                    <a:pt x="186404" y="142548"/>
                  </a:lnTo>
                  <a:lnTo>
                    <a:pt x="172782" y="37562"/>
                  </a:lnTo>
                  <a:lnTo>
                    <a:pt x="140973" y="1170"/>
                  </a:lnTo>
                  <a:lnTo>
                    <a:pt x="123650" y="0"/>
                  </a:lnTo>
                  <a:lnTo>
                    <a:pt x="119366" y="619"/>
                  </a:lnTo>
                  <a:lnTo>
                    <a:pt x="115186" y="1849"/>
                  </a:lnTo>
                  <a:lnTo>
                    <a:pt x="111250" y="3662"/>
                  </a:lnTo>
                  <a:lnTo>
                    <a:pt x="109258" y="4188"/>
                  </a:lnTo>
                  <a:lnTo>
                    <a:pt x="11577" y="60850"/>
                  </a:lnTo>
                  <a:lnTo>
                    <a:pt x="0" y="80062"/>
                  </a:lnTo>
                  <a:lnTo>
                    <a:pt x="962" y="87895"/>
                  </a:lnTo>
                  <a:lnTo>
                    <a:pt x="29144" y="182270"/>
                  </a:lnTo>
                  <a:lnTo>
                    <a:pt x="53879" y="198995"/>
                  </a:lnTo>
                  <a:lnTo>
                    <a:pt x="56162" y="198685"/>
                  </a:lnTo>
                  <a:lnTo>
                    <a:pt x="51033" y="92121"/>
                  </a:lnTo>
                  <a:lnTo>
                    <a:pt x="84195" y="72776"/>
                  </a:lnTo>
                  <a:lnTo>
                    <a:pt x="99507" y="157291"/>
                  </a:lnTo>
                  <a:lnTo>
                    <a:pt x="127551" y="190644"/>
                  </a:lnTo>
                  <a:lnTo>
                    <a:pt x="142720" y="193351"/>
                  </a:lnTo>
                  <a:lnTo>
                    <a:pt x="145370" y="193332"/>
                  </a:lnTo>
                  <a:lnTo>
                    <a:pt x="148009" y="193079"/>
                  </a:lnTo>
                  <a:lnTo>
                    <a:pt x="150612" y="192600"/>
                  </a:lnTo>
                  <a:lnTo>
                    <a:pt x="151457" y="192600"/>
                  </a:lnTo>
                  <a:lnTo>
                    <a:pt x="266536" y="193163"/>
                  </a:lnTo>
                  <a:lnTo>
                    <a:pt x="330135" y="303971"/>
                  </a:lnTo>
                  <a:lnTo>
                    <a:pt x="334297" y="311296"/>
                  </a:lnTo>
                  <a:lnTo>
                    <a:pt x="342084" y="315822"/>
                  </a:lnTo>
                  <a:lnTo>
                    <a:pt x="374053" y="292374"/>
                  </a:lnTo>
                  <a:lnTo>
                    <a:pt x="374062" y="288233"/>
                  </a:lnTo>
                  <a:lnTo>
                    <a:pt x="372973" y="284176"/>
                  </a:lnTo>
                  <a:lnTo>
                    <a:pt x="370906" y="280589"/>
                  </a:lnTo>
                  <a:lnTo>
                    <a:pt x="370906" y="279932"/>
                  </a:lnTo>
                  <a:close/>
                </a:path>
              </a:pathLst>
            </a:custGeom>
            <a:grpFill/>
            <a:ln w="9392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4ABF7F24-5E2A-40B2-8B85-7C945FF8AD3D}"/>
                </a:ext>
              </a:extLst>
            </p:cNvPr>
            <p:cNvSpPr/>
            <p:nvPr/>
          </p:nvSpPr>
          <p:spPr>
            <a:xfrm>
              <a:off x="5531221" y="3505200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A1FC73CC-00E2-4728-A9D3-7C699A2ACFCB}"/>
                </a:ext>
              </a:extLst>
            </p:cNvPr>
            <p:cNvSpPr/>
            <p:nvPr/>
          </p:nvSpPr>
          <p:spPr>
            <a:xfrm>
              <a:off x="5784273" y="3505200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E52A7CC3-9E22-4CE5-9F46-9D1FA5DA37BB}"/>
                </a:ext>
              </a:extLst>
            </p:cNvPr>
            <p:cNvSpPr/>
            <p:nvPr/>
          </p:nvSpPr>
          <p:spPr>
            <a:xfrm>
              <a:off x="6043243" y="3540144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66" name="Imagen 65">
            <a:extLst>
              <a:ext uri="{FF2B5EF4-FFF2-40B4-BE49-F238E27FC236}">
                <a16:creationId xmlns:a16="http://schemas.microsoft.com/office/drawing/2014/main" id="{62A233DB-D6EE-44AC-AE00-353ADE0B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909" y="1042016"/>
            <a:ext cx="1486639" cy="1486639"/>
          </a:xfrm>
          <a:prstGeom prst="rect">
            <a:avLst/>
          </a:prstGeom>
          <a:ln>
            <a:noFill/>
          </a:ln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E69FF3A5-1028-4EA6-AB28-8D47EBC79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9137" y="281522"/>
            <a:ext cx="1486639" cy="1486639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1A8885D0-E2A7-4B64-8BC7-545AC99F2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9484" y="2268241"/>
            <a:ext cx="1427891" cy="1427891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690C2626-E102-4A51-B96A-1376734F7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261" y="4105868"/>
            <a:ext cx="2732138" cy="2732138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D9C63B03-C8E9-48A7-AE31-824669BAD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911" y="5274062"/>
            <a:ext cx="1300285" cy="1300285"/>
          </a:xfrm>
          <a:prstGeom prst="rect">
            <a:avLst/>
          </a:prstGeom>
        </p:spPr>
      </p:pic>
      <p:pic>
        <p:nvPicPr>
          <p:cNvPr id="38" name="object 10">
            <a:extLst>
              <a:ext uri="{FF2B5EF4-FFF2-40B4-BE49-F238E27FC236}">
                <a16:creationId xmlns:a16="http://schemas.microsoft.com/office/drawing/2014/main" id="{DB18F42E-E6C7-4703-933C-54A601CF173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658" y="216027"/>
            <a:ext cx="817624" cy="61264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7B0426DD-C79B-4446-8C38-C465B93E9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10318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0960" y="3200400"/>
            <a:ext cx="421640" cy="2684780"/>
          </a:xfrm>
          <a:custGeom>
            <a:avLst/>
            <a:gdLst/>
            <a:ahLst/>
            <a:cxnLst/>
            <a:rect l="l" t="t" r="r" b="b"/>
            <a:pathLst>
              <a:path w="421639" h="2684779">
                <a:moveTo>
                  <a:pt x="0" y="2684513"/>
                </a:moveTo>
                <a:lnTo>
                  <a:pt x="421386" y="2684513"/>
                </a:lnTo>
                <a:lnTo>
                  <a:pt x="421386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2900" y="3195066"/>
            <a:ext cx="419100" cy="2684145"/>
          </a:xfrm>
          <a:custGeom>
            <a:avLst/>
            <a:gdLst/>
            <a:ahLst/>
            <a:cxnLst/>
            <a:rect l="l" t="t" r="r" b="b"/>
            <a:pathLst>
              <a:path w="419100" h="2684145">
                <a:moveTo>
                  <a:pt x="419100" y="0"/>
                </a:moveTo>
                <a:lnTo>
                  <a:pt x="0" y="0"/>
                </a:lnTo>
                <a:lnTo>
                  <a:pt x="0" y="2683764"/>
                </a:lnTo>
                <a:lnTo>
                  <a:pt x="419100" y="2683764"/>
                </a:lnTo>
                <a:lnTo>
                  <a:pt x="4191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22852" y="614223"/>
            <a:ext cx="5472478" cy="773032"/>
          </a:xfrm>
          <a:prstGeom prst="rect">
            <a:avLst/>
          </a:prstGeom>
          <a:ln>
            <a:noFill/>
          </a:ln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lang="es-ES" sz="3200" spc="90" dirty="0">
                <a:solidFill>
                  <a:srgbClr val="FF1C25"/>
                </a:solidFill>
              </a:rPr>
              <a:t>INGLÉS CON </a:t>
            </a:r>
            <a:r>
              <a:rPr sz="3200" spc="-1785" dirty="0">
                <a:solidFill>
                  <a:srgbClr val="FF1C25"/>
                </a:solidFill>
              </a:rPr>
              <a:t> </a:t>
            </a:r>
            <a:r>
              <a:rPr lang="es-ES" sz="3200" spc="120" dirty="0">
                <a:solidFill>
                  <a:srgbClr val="FF1C25"/>
                </a:solidFill>
              </a:rPr>
              <a:t>GRIFFITH</a:t>
            </a:r>
            <a:endParaRPr sz="3200" dirty="0">
              <a:solidFill>
                <a:srgbClr val="FF1C25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09921" y="1828800"/>
            <a:ext cx="5515658" cy="44702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Es una de las instituciones más importantes de Irlanda y cuenta con reconocimiento internacional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Gran </a:t>
            </a:r>
            <a:r>
              <a:rPr lang="es-MX" sz="1800" dirty="0" err="1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mix</a:t>
            </a: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de nacionalidades de más de 100 países diferentes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4 Campus con grandes instalaciones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Calidad educativa de primer nivel con profesores altamente cualificados y una gran oferta académica</a:t>
            </a: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dirty="0">
                <a:solidFill>
                  <a:srgbClr val="422656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Acreditada por QQI y ACELS</a:t>
            </a: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Puedes comenzar estudiando inglés y continuar tu desarrollo profesional a través de programas universitarios, aprovechando las ventajas que da a sus estudiantes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184150" marR="5080" indent="-171450">
              <a:lnSpc>
                <a:spcPct val="120000"/>
              </a:lnSpc>
              <a:spcBef>
                <a:spcPts val="505"/>
              </a:spcBef>
              <a:buChar char="-"/>
              <a:tabLst>
                <a:tab pos="184150" algn="l"/>
              </a:tabLst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501" y="6456356"/>
            <a:ext cx="1363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1200" spc="1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365491" y="6456356"/>
            <a:ext cx="1278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12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533" y="902208"/>
            <a:ext cx="5039868" cy="50413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696" y="120222"/>
            <a:ext cx="767216" cy="5755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DDE6411-5EA1-4C67-AD73-AED5981E7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6D943F-EECB-4F38-98DB-15F39D54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1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4A780E-7387-44EE-BFF9-34DB6E4A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10668000" cy="786562"/>
          </a:xfrm>
          <a:ln>
            <a:noFill/>
          </a:ln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lang="es-MX" sz="2800" dirty="0"/>
              <a:t>¡EXCELENTES UBICACIONES QUE TE CAUTIVARÁN!</a:t>
            </a:r>
            <a:endParaRPr lang="es-ES" sz="3200" spc="90" dirty="0">
              <a:solidFill>
                <a:srgbClr val="FF1C25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59085D-11A3-44A6-A89C-0195DF60B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  <a:solidFill>
            <a:srgbClr val="FF1C25"/>
          </a:solidFill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6888" y="0"/>
              <a:ext cx="8135124" cy="6858000"/>
            </a:xfrm>
            <a:prstGeom prst="rect">
              <a:avLst/>
            </a:prstGeom>
            <a:grpFill/>
          </p:spPr>
        </p:pic>
        <p:sp>
          <p:nvSpPr>
            <p:cNvPr id="3" name="object 3"/>
            <p:cNvSpPr/>
            <p:nvPr/>
          </p:nvSpPr>
          <p:spPr>
            <a:xfrm>
              <a:off x="0" y="0"/>
              <a:ext cx="5867400" cy="6858000"/>
            </a:xfrm>
            <a:custGeom>
              <a:avLst/>
              <a:gdLst/>
              <a:ahLst/>
              <a:cxnLst/>
              <a:rect l="l" t="t" r="r" b="b"/>
              <a:pathLst>
                <a:path w="4060825" h="6858000">
                  <a:moveTo>
                    <a:pt x="406069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60698" y="6858000"/>
                  </a:lnTo>
                  <a:lnTo>
                    <a:pt x="406069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7904" y="609536"/>
            <a:ext cx="3595339" cy="1098378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451484">
              <a:lnSpc>
                <a:spcPts val="3670"/>
              </a:lnSpc>
              <a:spcBef>
                <a:spcPts val="565"/>
              </a:spcBef>
            </a:pPr>
            <a:r>
              <a:rPr lang="es-ES" sz="3400" spc="120" dirty="0">
                <a:solidFill>
                  <a:srgbClr val="FFFFFF"/>
                </a:solidFill>
                <a:latin typeface="Arial Black"/>
                <a:cs typeface="Arial Black"/>
              </a:rPr>
              <a:t>GRIFFITH</a:t>
            </a:r>
          </a:p>
          <a:p>
            <a:pPr marL="12700" marR="5080" indent="451484">
              <a:lnSpc>
                <a:spcPts val="3670"/>
              </a:lnSpc>
              <a:spcBef>
                <a:spcPts val="565"/>
              </a:spcBef>
            </a:pPr>
            <a:r>
              <a:rPr lang="es-ES" sz="3400" spc="120" dirty="0">
                <a:solidFill>
                  <a:srgbClr val="FFFFFF"/>
                </a:solidFill>
                <a:latin typeface="Arial Black"/>
                <a:cs typeface="Arial Black"/>
              </a:rPr>
              <a:t>CORK</a:t>
            </a:r>
            <a:endParaRPr sz="3400" dirty="0">
              <a:solidFill>
                <a:srgbClr val="80C7BC"/>
              </a:solidFill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22657" y="0"/>
            <a:ext cx="7469344" cy="6858000"/>
            <a:chOff x="3248285" y="846582"/>
            <a:chExt cx="8105140" cy="5181600"/>
          </a:xfrm>
        </p:grpSpPr>
        <p:sp>
          <p:nvSpPr>
            <p:cNvPr id="7" name="object 7"/>
            <p:cNvSpPr/>
            <p:nvPr/>
          </p:nvSpPr>
          <p:spPr>
            <a:xfrm>
              <a:off x="3280035" y="216217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056887" y="846582"/>
              <a:ext cx="7296150" cy="5181600"/>
            </a:xfrm>
            <a:custGeom>
              <a:avLst/>
              <a:gdLst/>
              <a:ahLst/>
              <a:cxnLst/>
              <a:rect l="l" t="t" r="r" b="b"/>
              <a:pathLst>
                <a:path w="7296150" h="5181600">
                  <a:moveTo>
                    <a:pt x="7296150" y="0"/>
                  </a:moveTo>
                  <a:lnTo>
                    <a:pt x="0" y="0"/>
                  </a:lnTo>
                  <a:lnTo>
                    <a:pt x="0" y="5181600"/>
                  </a:lnTo>
                  <a:lnTo>
                    <a:pt x="7296150" y="5181600"/>
                  </a:lnTo>
                  <a:lnTo>
                    <a:pt x="7296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87939" y="6390824"/>
            <a:ext cx="178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14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CC22FF8-9222-45DA-9BD0-8ECF753EEE7E}"/>
              </a:ext>
            </a:extLst>
          </p:cNvPr>
          <p:cNvSpPr txBox="1"/>
          <p:nvPr/>
        </p:nvSpPr>
        <p:spPr>
          <a:xfrm>
            <a:off x="749156" y="2317450"/>
            <a:ext cx="3783646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La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segunda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ciudad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grande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Irlanda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capital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económica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del sur, Cork es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conocida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como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la “Ciudad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Rebelde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”.</a:t>
            </a:r>
          </a:p>
          <a:p>
            <a:pPr marL="102870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Cork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tiene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un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bullicioso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centro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lleno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museos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teatros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sorprendentes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restaurantes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cuenta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con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1.000km de costa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espectacular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. </a:t>
            </a:r>
          </a:p>
          <a:p>
            <a:pPr marL="102870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No es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extrañar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por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qué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de 40,000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estudiantes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eligen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Cork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cada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año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para sus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estudios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.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CD0251A1-B9DF-47CD-8D2A-23E3D247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110" y="1752600"/>
            <a:ext cx="5601791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422656"/>
                </a:solidFill>
              </a:rPr>
              <a:t>INSTALACIONES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115AB270-BE10-47C9-AE50-A0DB02D0864B}"/>
              </a:ext>
            </a:extLst>
          </p:cNvPr>
          <p:cNvSpPr txBox="1">
            <a:spLocks/>
          </p:cNvSpPr>
          <p:nvPr/>
        </p:nvSpPr>
        <p:spPr>
          <a:xfrm>
            <a:off x="6324600" y="3022172"/>
            <a:ext cx="4686725" cy="3759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Instalaciones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primera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un gran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edificio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donde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se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imparte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inglés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y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prácticamente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todos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los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programas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Ed. Superior de Griffith.</a:t>
            </a:r>
          </a:p>
          <a:p>
            <a:pPr marL="102870">
              <a:lnSpc>
                <a:spcPct val="90000"/>
              </a:lnSpc>
            </a:pP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Está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situado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el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centro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la ciudad.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>
                <a:solidFill>
                  <a:srgbClr val="422656"/>
                </a:solidFill>
                <a:latin typeface="Arial MT"/>
              </a:rPr>
              <a:t>El campus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cuenta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con: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Biblioteca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cafetería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estudios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grabación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altísima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gama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salones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informática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y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esparcimiento</a:t>
            </a: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400" kern="0" dirty="0">
              <a:solidFill>
                <a:schemeClr val="tx1"/>
              </a:solidFill>
              <a:latin typeface="Arial MT"/>
            </a:endParaRPr>
          </a:p>
        </p:txBody>
      </p:sp>
      <p:pic>
        <p:nvPicPr>
          <p:cNvPr id="32" name="Marcador de posición de imagen 9">
            <a:extLst>
              <a:ext uri="{FF2B5EF4-FFF2-40B4-BE49-F238E27FC236}">
                <a16:creationId xmlns:a16="http://schemas.microsoft.com/office/drawing/2014/main" id="{A4309297-B0E2-483D-B2B5-D68A107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25" t="45481" r="21508" b="17225"/>
          <a:stretch/>
        </p:blipFill>
        <p:spPr>
          <a:xfrm>
            <a:off x="5465487" y="0"/>
            <a:ext cx="3596991" cy="202474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61F9C3F-B24A-48C1-8252-C6B09428A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6" t="37361" r="20234" b="16666"/>
          <a:stretch/>
        </p:blipFill>
        <p:spPr>
          <a:xfrm>
            <a:off x="9067800" y="0"/>
            <a:ext cx="3118521" cy="20161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13C9B12-CB05-43F7-9E89-EB73407E2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2">
            <a:extLst>
              <a:ext uri="{FF2B5EF4-FFF2-40B4-BE49-F238E27FC236}">
                <a16:creationId xmlns:a16="http://schemas.microsoft.com/office/drawing/2014/main" id="{909FA70E-E310-4246-A6BA-41297DFA3C8A}"/>
              </a:ext>
            </a:extLst>
          </p:cNvPr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  <a:solidFill>
            <a:srgbClr val="FF1C25"/>
          </a:solidFill>
        </p:grpSpPr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6CAC949C-608D-4D64-BDE5-DA3B82DE3F9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6888" y="0"/>
              <a:ext cx="8135124" cy="6858000"/>
            </a:xfrm>
            <a:prstGeom prst="rect">
              <a:avLst/>
            </a:prstGeom>
            <a:grpFill/>
          </p:spPr>
        </p:pic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E6CA7789-F3AF-479D-8C53-BB67D065C96A}"/>
                </a:ext>
              </a:extLst>
            </p:cNvPr>
            <p:cNvSpPr/>
            <p:nvPr/>
          </p:nvSpPr>
          <p:spPr>
            <a:xfrm>
              <a:off x="0" y="0"/>
              <a:ext cx="5504300" cy="6858000"/>
            </a:xfrm>
            <a:custGeom>
              <a:avLst/>
              <a:gdLst/>
              <a:ahLst/>
              <a:cxnLst/>
              <a:rect l="l" t="t" r="r" b="b"/>
              <a:pathLst>
                <a:path w="4060825" h="6858000">
                  <a:moveTo>
                    <a:pt x="406069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60698" y="6858000"/>
                  </a:lnTo>
                  <a:lnTo>
                    <a:pt x="406069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6">
            <a:extLst>
              <a:ext uri="{FF2B5EF4-FFF2-40B4-BE49-F238E27FC236}">
                <a16:creationId xmlns:a16="http://schemas.microsoft.com/office/drawing/2014/main" id="{C08AC23B-4DB8-4EEE-80BA-59A76B5AE6C3}"/>
              </a:ext>
            </a:extLst>
          </p:cNvPr>
          <p:cNvGrpSpPr/>
          <p:nvPr/>
        </p:nvGrpSpPr>
        <p:grpSpPr>
          <a:xfrm>
            <a:off x="5145001" y="0"/>
            <a:ext cx="7046670" cy="6858000"/>
            <a:chOff x="3028617" y="846582"/>
            <a:chExt cx="8324419" cy="5181600"/>
          </a:xfrm>
        </p:grpSpPr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9AF8535A-FAB8-4B73-B5AC-DD01B2C9B8D9}"/>
                </a:ext>
              </a:extLst>
            </p:cNvPr>
            <p:cNvSpPr/>
            <p:nvPr/>
          </p:nvSpPr>
          <p:spPr>
            <a:xfrm>
              <a:off x="3280035" y="216217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2C9A1922-55EE-45DB-8BB2-888CAF39A061}"/>
                </a:ext>
              </a:extLst>
            </p:cNvPr>
            <p:cNvSpPr/>
            <p:nvPr/>
          </p:nvSpPr>
          <p:spPr>
            <a:xfrm>
              <a:off x="3028617" y="846582"/>
              <a:ext cx="8324419" cy="5181600"/>
            </a:xfrm>
            <a:custGeom>
              <a:avLst/>
              <a:gdLst/>
              <a:ahLst/>
              <a:cxnLst/>
              <a:rect l="l" t="t" r="r" b="b"/>
              <a:pathLst>
                <a:path w="7296150" h="5181600">
                  <a:moveTo>
                    <a:pt x="7296150" y="0"/>
                  </a:moveTo>
                  <a:lnTo>
                    <a:pt x="0" y="0"/>
                  </a:lnTo>
                  <a:lnTo>
                    <a:pt x="0" y="5181600"/>
                  </a:lnTo>
                  <a:lnTo>
                    <a:pt x="7296150" y="5181600"/>
                  </a:lnTo>
                  <a:lnTo>
                    <a:pt x="7296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B5AD40B-0A4C-4A37-BED0-A0B2D73A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00" y="304800"/>
            <a:ext cx="4648200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Griffith Limerick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A55F84-C9A9-454F-9114-3A5770492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750" y="2412969"/>
            <a:ext cx="4157450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Situada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la costa </a:t>
            </a:r>
            <a:r>
              <a:rPr lang="en-US" dirty="0" err="1">
                <a:solidFill>
                  <a:schemeClr val="bg1"/>
                </a:solidFill>
              </a:rPr>
              <a:t>oeste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Irlanda</a:t>
            </a:r>
            <a:r>
              <a:rPr lang="en-US" dirty="0">
                <a:solidFill>
                  <a:schemeClr val="bg1"/>
                </a:solidFill>
              </a:rPr>
              <a:t>, Limerick es un </a:t>
            </a:r>
            <a:r>
              <a:rPr lang="en-US" dirty="0" err="1">
                <a:solidFill>
                  <a:schemeClr val="bg1"/>
                </a:solidFill>
              </a:rPr>
              <a:t>lugar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agradable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estudiar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Es una población </a:t>
            </a:r>
            <a:r>
              <a:rPr lang="en-US" dirty="0" err="1">
                <a:solidFill>
                  <a:schemeClr val="bg1"/>
                </a:solidFill>
              </a:rPr>
              <a:t>ribereña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aunque</a:t>
            </a:r>
            <a:r>
              <a:rPr lang="en-US" dirty="0">
                <a:solidFill>
                  <a:schemeClr val="bg1"/>
                </a:solidFill>
              </a:rPr>
              <a:t> es la </a:t>
            </a:r>
            <a:r>
              <a:rPr lang="en-US" dirty="0" err="1">
                <a:solidFill>
                  <a:schemeClr val="bg1"/>
                </a:solidFill>
              </a:rPr>
              <a:t>tercera</a:t>
            </a:r>
            <a:r>
              <a:rPr lang="en-US" dirty="0">
                <a:solidFill>
                  <a:schemeClr val="bg1"/>
                </a:solidFill>
              </a:rPr>
              <a:t> ciudad </a:t>
            </a:r>
            <a:r>
              <a:rPr lang="en-US" dirty="0" err="1">
                <a:solidFill>
                  <a:schemeClr val="bg1"/>
                </a:solidFill>
              </a:rPr>
              <a:t>más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grande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Irlanda</a:t>
            </a:r>
            <a:r>
              <a:rPr lang="en-US" dirty="0">
                <a:solidFill>
                  <a:schemeClr val="bg1"/>
                </a:solidFill>
              </a:rPr>
              <a:t>, es lo </a:t>
            </a:r>
            <a:r>
              <a:rPr lang="en-US" dirty="0" err="1">
                <a:solidFill>
                  <a:schemeClr val="bg1"/>
                </a:solidFill>
              </a:rPr>
              <a:t>suficientemente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pequeña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sentirse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cómodo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casa. 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Aún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así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tiene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todas</a:t>
            </a:r>
            <a:r>
              <a:rPr lang="en-US" dirty="0">
                <a:solidFill>
                  <a:schemeClr val="bg1"/>
                </a:solidFill>
              </a:rPr>
              <a:t> las </a:t>
            </a:r>
            <a:r>
              <a:rPr lang="en-US" dirty="0" err="1">
                <a:solidFill>
                  <a:schemeClr val="bg1"/>
                </a:solidFill>
              </a:rPr>
              <a:t>comodidades</a:t>
            </a:r>
            <a:r>
              <a:rPr lang="en-US" dirty="0">
                <a:solidFill>
                  <a:schemeClr val="bg1"/>
                </a:solidFill>
              </a:rPr>
              <a:t> que uno </a:t>
            </a:r>
            <a:r>
              <a:rPr lang="en-US" dirty="0" err="1">
                <a:solidFill>
                  <a:schemeClr val="bg1"/>
                </a:solidFill>
              </a:rPr>
              <a:t>necesita</a:t>
            </a:r>
            <a:r>
              <a:rPr lang="en-US" dirty="0">
                <a:solidFill>
                  <a:schemeClr val="bg1"/>
                </a:solidFill>
              </a:rPr>
              <a:t>, lo que la </a:t>
            </a:r>
            <a:r>
              <a:rPr lang="en-US" dirty="0" err="1">
                <a:solidFill>
                  <a:schemeClr val="bg1"/>
                </a:solidFill>
              </a:rPr>
              <a:t>hace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lugar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excelente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aprender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inglés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5779181-DE3D-4B88-AF14-4AD9294B666F}"/>
              </a:ext>
            </a:extLst>
          </p:cNvPr>
          <p:cNvSpPr txBox="1">
            <a:spLocks/>
          </p:cNvSpPr>
          <p:nvPr/>
        </p:nvSpPr>
        <p:spPr>
          <a:xfrm>
            <a:off x="5548450" y="-381000"/>
            <a:ext cx="5712824" cy="19175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sz="3200" b="1" i="0">
                <a:solidFill>
                  <a:srgbClr val="FF222A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400" kern="0" dirty="0" err="1">
                <a:solidFill>
                  <a:srgbClr val="422656"/>
                </a:solidFill>
              </a:rPr>
              <a:t>Instalaciones</a:t>
            </a:r>
            <a:endParaRPr lang="en-US" sz="2400" kern="0" dirty="0">
              <a:solidFill>
                <a:srgbClr val="422656"/>
              </a:solidFill>
            </a:endParaRP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835D5105-12FC-4D74-8DC8-57CEDAE520AF}"/>
              </a:ext>
            </a:extLst>
          </p:cNvPr>
          <p:cNvSpPr txBox="1">
            <a:spLocks/>
          </p:cNvSpPr>
          <p:nvPr/>
        </p:nvSpPr>
        <p:spPr>
          <a:xfrm>
            <a:off x="5521316" y="914400"/>
            <a:ext cx="5227324" cy="318168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 b="0" i="0">
                <a:solidFill>
                  <a:schemeClr val="accent1">
                    <a:lumMod val="75000"/>
                  </a:schemeClr>
                </a:solidFill>
                <a:latin typeface="Arial MT"/>
                <a:ea typeface="+mn-ea"/>
                <a:cs typeface="Arial MT"/>
              </a:defRPr>
            </a:lvl1pPr>
            <a:lvl2pPr marL="457200" indent="0">
              <a:buNone/>
              <a:defRPr sz="12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0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9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9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9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9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9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900">
                <a:latin typeface="+mn-lt"/>
                <a:ea typeface="+mn-ea"/>
                <a:cs typeface="+mn-cs"/>
              </a:defRPr>
            </a:lvl9pPr>
          </a:lstStyle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Ubicación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el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centro</a:t>
            </a:r>
            <a:r>
              <a:rPr lang="en-US" kern="0" dirty="0">
                <a:solidFill>
                  <a:srgbClr val="422656"/>
                </a:solidFill>
              </a:rPr>
              <a:t> de la ciudad, </a:t>
            </a:r>
            <a:r>
              <a:rPr lang="en-US" kern="0" dirty="0" err="1">
                <a:solidFill>
                  <a:srgbClr val="422656"/>
                </a:solidFill>
              </a:rPr>
              <a:t>transporte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público</a:t>
            </a:r>
            <a:r>
              <a:rPr lang="en-US" kern="0" dirty="0">
                <a:solidFill>
                  <a:srgbClr val="422656"/>
                </a:solidFill>
              </a:rPr>
              <a:t> disponible </a:t>
            </a:r>
            <a:r>
              <a:rPr lang="en-US" kern="0" dirty="0" err="1">
                <a:solidFill>
                  <a:srgbClr val="422656"/>
                </a:solidFill>
              </a:rPr>
              <a:t>cerca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Servicios</a:t>
            </a:r>
            <a:r>
              <a:rPr lang="en-US" kern="0" dirty="0">
                <a:solidFill>
                  <a:srgbClr val="422656"/>
                </a:solidFill>
              </a:rPr>
              <a:t> para </a:t>
            </a:r>
            <a:r>
              <a:rPr lang="en-US" kern="0" dirty="0" err="1">
                <a:solidFill>
                  <a:srgbClr val="422656"/>
                </a:solidFill>
              </a:rPr>
              <a:t>estudiantes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fácil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acceso</a:t>
            </a:r>
            <a:r>
              <a:rPr lang="en-US" kern="0" dirty="0">
                <a:solidFill>
                  <a:srgbClr val="422656"/>
                </a:solidFill>
              </a:rPr>
              <a:t> que </a:t>
            </a:r>
            <a:r>
              <a:rPr lang="en-US" kern="0" dirty="0" err="1">
                <a:solidFill>
                  <a:srgbClr val="422656"/>
                </a:solidFill>
              </a:rPr>
              <a:t>incluyen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clubes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salas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conciertos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teatros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boleras</a:t>
            </a:r>
            <a:r>
              <a:rPr lang="en-US" kern="0" dirty="0">
                <a:solidFill>
                  <a:srgbClr val="422656"/>
                </a:solidFill>
              </a:rPr>
              <a:t>, tiendas, </a:t>
            </a:r>
            <a:r>
              <a:rPr lang="en-US" kern="0" dirty="0" err="1">
                <a:solidFill>
                  <a:srgbClr val="422656"/>
                </a:solidFill>
              </a:rPr>
              <a:t>restaurantes</a:t>
            </a:r>
            <a:r>
              <a:rPr lang="en-US" kern="0" dirty="0">
                <a:solidFill>
                  <a:srgbClr val="422656"/>
                </a:solidFill>
              </a:rPr>
              <a:t> y </a:t>
            </a:r>
            <a:r>
              <a:rPr lang="en-US" kern="0" dirty="0" err="1">
                <a:solidFill>
                  <a:srgbClr val="422656"/>
                </a:solidFill>
              </a:rPr>
              <a:t>actividades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deportivas</a:t>
            </a:r>
            <a:r>
              <a:rPr lang="en-US" kern="0" dirty="0">
                <a:solidFill>
                  <a:srgbClr val="422656"/>
                </a:solidFill>
              </a:rPr>
              <a:t>.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>
                <a:solidFill>
                  <a:srgbClr val="422656"/>
                </a:solidFill>
              </a:rPr>
              <a:t>Wi-Fi gratis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Acceso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gratuito</a:t>
            </a:r>
            <a:r>
              <a:rPr lang="en-US" kern="0" dirty="0">
                <a:solidFill>
                  <a:srgbClr val="422656"/>
                </a:solidFill>
              </a:rPr>
              <a:t> a internet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Biblioteca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Instalaciones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estudio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>
                <a:solidFill>
                  <a:srgbClr val="422656"/>
                </a:solidFill>
              </a:rPr>
              <a:t>Sala de </a:t>
            </a:r>
            <a:r>
              <a:rPr lang="en-US" kern="0" dirty="0" err="1">
                <a:solidFill>
                  <a:srgbClr val="422656"/>
                </a:solidFill>
              </a:rPr>
              <a:t>recreación</a:t>
            </a:r>
            <a:r>
              <a:rPr lang="en-US" kern="0" dirty="0">
                <a:solidFill>
                  <a:srgbClr val="422656"/>
                </a:solidFill>
              </a:rPr>
              <a:t> para </a:t>
            </a:r>
            <a:r>
              <a:rPr lang="en-US" kern="0" dirty="0" err="1">
                <a:solidFill>
                  <a:srgbClr val="422656"/>
                </a:solidFill>
              </a:rPr>
              <a:t>estudiantes</a:t>
            </a:r>
            <a:r>
              <a:rPr lang="en-US" kern="0" dirty="0">
                <a:solidFill>
                  <a:srgbClr val="422656"/>
                </a:solidFill>
              </a:rPr>
              <a:t> / </a:t>
            </a:r>
            <a:r>
              <a:rPr lang="en-US" kern="0" dirty="0" err="1">
                <a:solidFill>
                  <a:srgbClr val="422656"/>
                </a:solidFill>
              </a:rPr>
              <a:t>instalaciones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expendedoras</a:t>
            </a:r>
            <a:endParaRPr lang="en-US" kern="0" dirty="0">
              <a:solidFill>
                <a:srgbClr val="422656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D9996DB-F1BD-4EF9-ACDB-ACCC16DC6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75" y="4546601"/>
            <a:ext cx="3450825" cy="2300549"/>
          </a:xfrm>
          <a:prstGeom prst="rect">
            <a:avLst/>
          </a:prstGeom>
        </p:spPr>
      </p:pic>
      <p:pic>
        <p:nvPicPr>
          <p:cNvPr id="1026" name="Picture 2" descr="Limerick, un destino emergente en Irlanda - Mi Viaje">
            <a:extLst>
              <a:ext uri="{FF2B5EF4-FFF2-40B4-BE49-F238E27FC236}">
                <a16:creationId xmlns:a16="http://schemas.microsoft.com/office/drawing/2014/main" id="{5ECB4532-1149-46B0-9B8C-F95950892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8625374" y="4557451"/>
            <a:ext cx="3566626" cy="2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0B311B3-CB64-42B3-847C-93AD74F51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38546857-1EEB-4F34-BA1D-E36C4FFB990D}"/>
              </a:ext>
            </a:extLst>
          </p:cNvPr>
          <p:cNvSpPr/>
          <p:nvPr/>
        </p:nvSpPr>
        <p:spPr>
          <a:xfrm>
            <a:off x="4572000" y="1741226"/>
            <a:ext cx="331802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84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EC7D8DF4-4E84-413A-9E7E-1EFF4AF25CB8}"/>
              </a:ext>
            </a:extLst>
          </p:cNvPr>
          <p:cNvSpPr/>
          <p:nvPr/>
        </p:nvSpPr>
        <p:spPr>
          <a:xfrm>
            <a:off x="772276" y="1606280"/>
            <a:ext cx="5095123" cy="456592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C7E83EC1-C53F-48E4-8A62-AA5011BDCE48}"/>
              </a:ext>
            </a:extLst>
          </p:cNvPr>
          <p:cNvSpPr/>
          <p:nvPr/>
        </p:nvSpPr>
        <p:spPr>
          <a:xfrm>
            <a:off x="5867400" y="3048000"/>
            <a:ext cx="63246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3C4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80A7F-D683-4A63-9B94-D436D322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3581400"/>
            <a:ext cx="4114800" cy="4050792"/>
          </a:xfrm>
        </p:spPr>
        <p:txBody>
          <a:bodyPr>
            <a:norm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Campus: Cork y Limerick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Objetivo: </a:t>
            </a:r>
            <a:r>
              <a:rPr lang="es-ES" sz="1400" dirty="0">
                <a:solidFill>
                  <a:schemeClr val="bg1"/>
                </a:solidFill>
              </a:rPr>
              <a:t>trabajar todas las destrezas del idioma, con foco en las habilidades comunicativas. Evaluación continua.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Fecha de inicio de clases: </a:t>
            </a:r>
            <a:r>
              <a:rPr lang="es-ES" sz="1400" dirty="0">
                <a:solidFill>
                  <a:schemeClr val="bg1"/>
                </a:solidFill>
              </a:rPr>
              <a:t>cada lunes del año</a:t>
            </a:r>
          </a:p>
          <a:p>
            <a:r>
              <a:rPr lang="es-ES" sz="1400" dirty="0">
                <a:solidFill>
                  <a:schemeClr val="bg1"/>
                </a:solidFill>
              </a:rPr>
              <a:t>Curso de 15 horas/semana en horario AM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Niveles de </a:t>
            </a:r>
            <a:r>
              <a:rPr lang="es-ES" sz="1400" dirty="0">
                <a:solidFill>
                  <a:schemeClr val="bg1"/>
                </a:solidFill>
              </a:rPr>
              <a:t>Elemental a Avanzado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Tamaño de las clases:  </a:t>
            </a:r>
            <a:r>
              <a:rPr lang="es-ES" sz="1400" dirty="0">
                <a:solidFill>
                  <a:schemeClr val="bg1"/>
                </a:solidFill>
              </a:rPr>
              <a:t>Hasta 15 participantes</a:t>
            </a:r>
          </a:p>
        </p:txBody>
      </p:sp>
      <p:sp>
        <p:nvSpPr>
          <p:cNvPr id="15" name="Google Shape;351;p14">
            <a:extLst>
              <a:ext uri="{FF2B5EF4-FFF2-40B4-BE49-F238E27FC236}">
                <a16:creationId xmlns:a16="http://schemas.microsoft.com/office/drawing/2014/main" id="{DC5F373E-DD8B-4C5A-874C-816EE4DA81E8}"/>
              </a:ext>
            </a:extLst>
          </p:cNvPr>
          <p:cNvSpPr txBox="1"/>
          <p:nvPr/>
        </p:nvSpPr>
        <p:spPr>
          <a:xfrm>
            <a:off x="1143000" y="2819400"/>
            <a:ext cx="433263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kern="0">
                <a:solidFill>
                  <a:srgbClr val="422656"/>
                </a:solidFill>
                <a:latin typeface="Arial MT"/>
                <a:ea typeface="Source Sans Pro"/>
                <a:cs typeface="Source Sans Pro"/>
              </a:defRPr>
            </a:lvl1pPr>
          </a:lstStyle>
          <a:p>
            <a:r>
              <a:rPr lang="es-MX" dirty="0">
                <a:sym typeface="Source Sans Pro"/>
              </a:rPr>
              <a:t>Requisitos para aplicar</a:t>
            </a:r>
            <a:endParaRPr dirty="0">
              <a:sym typeface="Source Sans Pro"/>
            </a:endParaRPr>
          </a:p>
          <a:p>
            <a:endParaRPr dirty="0">
              <a:sym typeface="Source Sans Pr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Mayor de 18 años.</a:t>
            </a:r>
            <a:endParaRPr dirty="0">
              <a:sym typeface="Source Sans Pr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Sin nivel de inglés previo. </a:t>
            </a:r>
            <a:endParaRPr dirty="0">
              <a:sym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Contratar un curso de inglés general de  25 semanas.</a:t>
            </a:r>
            <a:endParaRPr dirty="0">
              <a:sym typeface="Source Sans Pr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Garantía de fondos de 3.000€.</a:t>
            </a:r>
            <a:endParaRPr dirty="0">
              <a:sym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Garantía de alojamiento de una semana.</a:t>
            </a:r>
            <a:endParaRPr dirty="0">
              <a:sym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Seguro médico. </a:t>
            </a:r>
            <a:endParaRPr dirty="0">
              <a:sym typeface="Source Sans Pro"/>
            </a:endParaRPr>
          </a:p>
          <a:p>
            <a:endParaRPr dirty="0">
              <a:sym typeface="Source Sans Pro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30ADFC1-3488-4B74-89A5-E38310B9D37F}"/>
              </a:ext>
            </a:extLst>
          </p:cNvPr>
          <p:cNvSpPr/>
          <p:nvPr/>
        </p:nvSpPr>
        <p:spPr>
          <a:xfrm>
            <a:off x="5867400" y="3048000"/>
            <a:ext cx="63246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34094C2-E322-4E5F-97C9-8C7BCC6C1495}"/>
              </a:ext>
            </a:extLst>
          </p:cNvPr>
          <p:cNvSpPr txBox="1">
            <a:spLocks/>
          </p:cNvSpPr>
          <p:nvPr/>
        </p:nvSpPr>
        <p:spPr>
          <a:xfrm>
            <a:off x="800101" y="717796"/>
            <a:ext cx="7924800" cy="160934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normAutofit fontScale="97500"/>
          </a:bodyPr>
          <a:lstStyle>
            <a:lvl1pPr>
              <a:defRPr sz="3600" b="0" i="0">
                <a:solidFill>
                  <a:srgbClr val="FF222A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s-ES" sz="4100" kern="0" dirty="0">
                <a:solidFill>
                  <a:srgbClr val="422656"/>
                </a:solidFill>
              </a:rPr>
              <a:t>Programa Estudia y trabaja </a:t>
            </a:r>
            <a:br>
              <a:rPr lang="es-ES" kern="0" dirty="0">
                <a:solidFill>
                  <a:srgbClr val="42497D"/>
                </a:solidFill>
              </a:rPr>
            </a:br>
            <a:endParaRPr lang="es-ES" kern="0" dirty="0">
              <a:solidFill>
                <a:srgbClr val="42497D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5851ED9D-0890-42E0-AA21-866BD61B21A1}"/>
              </a:ext>
            </a:extLst>
          </p:cNvPr>
          <p:cNvSpPr txBox="1">
            <a:spLocks/>
          </p:cNvSpPr>
          <p:nvPr/>
        </p:nvSpPr>
        <p:spPr>
          <a:xfrm>
            <a:off x="6090578" y="3445591"/>
            <a:ext cx="5491822" cy="196460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1000" b="0" i="0">
                <a:solidFill>
                  <a:srgbClr val="818181"/>
                </a:solidFill>
                <a:latin typeface="Arial MT"/>
                <a:ea typeface="+mn-ea"/>
                <a:cs typeface="Arial MT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Campus: Cork y Limerick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Objetivo: </a:t>
            </a:r>
            <a:r>
              <a:rPr lang="es-ES" sz="1600" kern="0" dirty="0">
                <a:solidFill>
                  <a:schemeClr val="bg1"/>
                </a:solidFill>
              </a:rPr>
              <a:t>trabajar todas las destrezas del idioma, con foco en las habilidades comunicativas. Evaluación continua.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Fecha de inicio de clases: </a:t>
            </a:r>
            <a:r>
              <a:rPr lang="es-ES" sz="1600" kern="0" dirty="0">
                <a:solidFill>
                  <a:schemeClr val="bg1"/>
                </a:solidFill>
              </a:rPr>
              <a:t>cada lunes del año</a:t>
            </a:r>
          </a:p>
          <a:p>
            <a:pPr>
              <a:lnSpc>
                <a:spcPct val="114000"/>
              </a:lnSpc>
            </a:pPr>
            <a:r>
              <a:rPr lang="es-ES" sz="1600" kern="0" dirty="0">
                <a:solidFill>
                  <a:schemeClr val="bg1"/>
                </a:solidFill>
              </a:rPr>
              <a:t>Curso de 15 horas/semana en horario AM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Niveles de </a:t>
            </a:r>
            <a:r>
              <a:rPr lang="es-ES" sz="1600" kern="0" dirty="0">
                <a:solidFill>
                  <a:schemeClr val="bg1"/>
                </a:solidFill>
              </a:rPr>
              <a:t>Elemental a Avanzado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Tamaño de las clases:  </a:t>
            </a:r>
            <a:r>
              <a:rPr lang="es-ES" sz="1600" kern="0" dirty="0">
                <a:solidFill>
                  <a:schemeClr val="bg1"/>
                </a:solidFill>
              </a:rPr>
              <a:t>Hasta 15 participantes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7DD3455-DC37-494A-B5C3-BD0FA27D1543}"/>
              </a:ext>
            </a:extLst>
          </p:cNvPr>
          <p:cNvSpPr/>
          <p:nvPr/>
        </p:nvSpPr>
        <p:spPr>
          <a:xfrm>
            <a:off x="0" y="3048000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AA8C51-724A-4F4E-BFCD-A85F086C85B6}"/>
              </a:ext>
            </a:extLst>
          </p:cNvPr>
          <p:cNvSpPr txBox="1"/>
          <p:nvPr/>
        </p:nvSpPr>
        <p:spPr>
          <a:xfrm>
            <a:off x="990601" y="2049760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ES" sz="1800" kern="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Consta de 25 semanas de estudio y 34 de permiso de estudio  y trabajo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D7B8FA-AE71-44AD-B9EE-CAA2CB1E9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9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16273</TotalTime>
  <Words>1701</Words>
  <Application>Microsoft Office PowerPoint</Application>
  <PresentationFormat>Panorámica</PresentationFormat>
  <Paragraphs>218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MT</vt:lpstr>
      <vt:lpstr>Calibri</vt:lpstr>
      <vt:lpstr>Source Sans Pro</vt:lpstr>
      <vt:lpstr>Times New Roman</vt:lpstr>
      <vt:lpstr>Trebuchet MS</vt:lpstr>
      <vt:lpstr>Verdana</vt:lpstr>
      <vt:lpstr>Wingdings</vt:lpstr>
      <vt:lpstr>Office Theme</vt:lpstr>
      <vt:lpstr>Presentación de PowerPoint</vt:lpstr>
      <vt:lpstr>Presentación de PowerPoint</vt:lpstr>
      <vt:lpstr>IRLANDA</vt:lpstr>
      <vt:lpstr>Presentación de PowerPoint</vt:lpstr>
      <vt:lpstr>INGLÉS CON  GRIFFITH</vt:lpstr>
      <vt:lpstr>¡EXCELENTES UBICACIONES QUE TE CAUTIVARÁN!</vt:lpstr>
      <vt:lpstr>INSTALACIONES</vt:lpstr>
      <vt:lpstr>Griffith Limerick</vt:lpstr>
      <vt:lpstr>Presentación de PowerPoint</vt:lpstr>
      <vt:lpstr>PERMISO DE  TRABAJO Y  ESTUDIOS</vt:lpstr>
      <vt:lpstr>Presentación de PowerPoint</vt:lpstr>
      <vt:lpstr>PERMISO POSGRADUACIÓN</vt:lpstr>
      <vt:lpstr>Permiso de empleo para habilidades críticas</vt:lpstr>
      <vt:lpstr>Foundation year en Griffith Cork</vt:lpstr>
      <vt:lpstr>Presentación de PowerPoint</vt:lpstr>
      <vt:lpstr>CLUBES Y SOCIEDADES</vt:lpstr>
      <vt:lpstr>Presentación de PowerPoint</vt:lpstr>
      <vt:lpstr>Presentación de PowerPoint</vt:lpstr>
      <vt:lpstr>EVENTOS</vt:lpstr>
      <vt:lpstr>Presentación de PowerPoint</vt:lpstr>
      <vt:lpstr>ALOJAMIENTO</vt:lpstr>
      <vt:lpstr>La vida en Irlanda</vt:lpstr>
      <vt:lpstr>Presentación de PowerPoint</vt:lpstr>
      <vt:lpstr>Presentación de PowerPoint</vt:lpstr>
      <vt:lpstr>¡MÁS DE 10.000 ESTUDIANTES HAN  CONFIADO EN NOSOTROS!</vt:lpstr>
      <vt:lpstr>¡Contáctanos!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Coakley</dc:creator>
  <cp:lastModifiedBy>Mayra Goncalves</cp:lastModifiedBy>
  <cp:revision>103</cp:revision>
  <dcterms:created xsi:type="dcterms:W3CDTF">2021-09-17T01:38:09Z</dcterms:created>
  <dcterms:modified xsi:type="dcterms:W3CDTF">2022-01-10T21:24:11Z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2021-03-03T00:00:00Z</vt:filetime>
  </property>
  <property fmtid="{D5CDD505-2E9C-101B-9397-08002B2CF9AE}" pid="3" name="Creator">
    <vt:lpwstr>Acrobat PDFMaker 18 para PowerPoint</vt:lpwstr>
  </property>
  <property fmtid="{D5CDD505-2E9C-101B-9397-08002B2CF9AE}" pid="4" name="LastSaved">
    <vt:filetime>2021-09-17T00:00:00Z</vt:filetime>
  </property>
</Properties>
</file>