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P4Vv9wyB6tlx4i4cJtDHZppzB3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E570DF-16F6-910D-E80A-25E17A01E288}" name="Selene Venegas" initials="SV" userId="0b7ccfe664a2768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84CEB-78AA-47DB-8AFC-B77D675D3591}" v="4" dt="2022-06-13T15:02:07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.Chagas" userId="67ef6604-1463-47a0-888d-8e6f6e0c7a2f" providerId="ADAL" clId="{42784CEB-78AA-47DB-8AFC-B77D675D3591}"/>
    <pc:docChg chg="undo custSel modSld">
      <pc:chgData name="Nina.Chagas" userId="67ef6604-1463-47a0-888d-8e6f6e0c7a2f" providerId="ADAL" clId="{42784CEB-78AA-47DB-8AFC-B77D675D3591}" dt="2022-06-13T15:02:50.757" v="37" actId="14100"/>
      <pc:docMkLst>
        <pc:docMk/>
      </pc:docMkLst>
      <pc:sldChg chg="addSp delSp modSp mod">
        <pc:chgData name="Nina.Chagas" userId="67ef6604-1463-47a0-888d-8e6f6e0c7a2f" providerId="ADAL" clId="{42784CEB-78AA-47DB-8AFC-B77D675D3591}" dt="2022-06-13T15:02:50.757" v="37" actId="14100"/>
        <pc:sldMkLst>
          <pc:docMk/>
          <pc:sldMk cId="0" sldId="263"/>
        </pc:sldMkLst>
        <pc:picChg chg="add mod">
          <ac:chgData name="Nina.Chagas" userId="67ef6604-1463-47a0-888d-8e6f6e0c7a2f" providerId="ADAL" clId="{42784CEB-78AA-47DB-8AFC-B77D675D3591}" dt="2022-06-13T15:02:50.757" v="37" actId="14100"/>
          <ac:picMkLst>
            <pc:docMk/>
            <pc:sldMk cId="0" sldId="263"/>
            <ac:picMk id="3" creationId="{7F28A25D-AD5B-FA6B-CA37-7EB220C17AEA}"/>
          </ac:picMkLst>
        </pc:picChg>
        <pc:picChg chg="add del mod">
          <ac:chgData name="Nina.Chagas" userId="67ef6604-1463-47a0-888d-8e6f6e0c7a2f" providerId="ADAL" clId="{42784CEB-78AA-47DB-8AFC-B77D675D3591}" dt="2022-06-13T15:02:07.786" v="25"/>
          <ac:picMkLst>
            <pc:docMk/>
            <pc:sldMk cId="0" sldId="263"/>
            <ac:picMk id="9" creationId="{D7BFF6B3-2317-C609-C3F3-39593146DA67}"/>
          </ac:picMkLst>
        </pc:picChg>
        <pc:picChg chg="del mod">
          <ac:chgData name="Nina.Chagas" userId="67ef6604-1463-47a0-888d-8e6f6e0c7a2f" providerId="ADAL" clId="{42784CEB-78AA-47DB-8AFC-B77D675D3591}" dt="2022-06-13T15:02:20.555" v="30" actId="478"/>
          <ac:picMkLst>
            <pc:docMk/>
            <pc:sldMk cId="0" sldId="263"/>
            <ac:picMk id="235" creationId="{00000000-0000-0000-0000-000000000000}"/>
          </ac:picMkLst>
        </pc:picChg>
      </pc:sldChg>
    </pc:docChg>
  </pc:docChgLst>
  <pc:docChgLst>
    <pc:chgData name="Nina.Chagas" userId="67ef6604-1463-47a0-888d-8e6f6e0c7a2f" providerId="ADAL" clId="{AE97FC55-CAA7-4688-A97A-F8850FBA88CC}"/>
    <pc:docChg chg="undo custSel modSld">
      <pc:chgData name="Nina.Chagas" userId="67ef6604-1463-47a0-888d-8e6f6e0c7a2f" providerId="ADAL" clId="{AE97FC55-CAA7-4688-A97A-F8850FBA88CC}" dt="2022-02-24T17:29:51.687" v="399" actId="20577"/>
      <pc:docMkLst>
        <pc:docMk/>
      </pc:docMkLst>
      <pc:sldChg chg="modSp mod">
        <pc:chgData name="Nina.Chagas" userId="67ef6604-1463-47a0-888d-8e6f6e0c7a2f" providerId="ADAL" clId="{AE97FC55-CAA7-4688-A97A-F8850FBA88CC}" dt="2022-02-24T17:29:51.687" v="399" actId="20577"/>
        <pc:sldMkLst>
          <pc:docMk/>
          <pc:sldMk cId="0" sldId="259"/>
        </pc:sldMkLst>
        <pc:spChg chg="mod">
          <ac:chgData name="Nina.Chagas" userId="67ef6604-1463-47a0-888d-8e6f6e0c7a2f" providerId="ADAL" clId="{AE97FC55-CAA7-4688-A97A-F8850FBA88CC}" dt="2022-02-24T17:29:51.687" v="399" actId="20577"/>
          <ac:spMkLst>
            <pc:docMk/>
            <pc:sldMk cId="0" sldId="259"/>
            <ac:spMk id="189" creationId="{00000000-0000-0000-0000-000000000000}"/>
          </ac:spMkLst>
        </pc:spChg>
      </pc:sldChg>
      <pc:sldChg chg="modSp mod">
        <pc:chgData name="Nina.Chagas" userId="67ef6604-1463-47a0-888d-8e6f6e0c7a2f" providerId="ADAL" clId="{AE97FC55-CAA7-4688-A97A-F8850FBA88CC}" dt="2022-01-25T16:27:54.443" v="108" actId="21"/>
        <pc:sldMkLst>
          <pc:docMk/>
          <pc:sldMk cId="0" sldId="261"/>
        </pc:sldMkLst>
        <pc:spChg chg="mod">
          <ac:chgData name="Nina.Chagas" userId="67ef6604-1463-47a0-888d-8e6f6e0c7a2f" providerId="ADAL" clId="{AE97FC55-CAA7-4688-A97A-F8850FBA88CC}" dt="2022-01-25T16:22:32.528" v="51" actId="313"/>
          <ac:spMkLst>
            <pc:docMk/>
            <pc:sldMk cId="0" sldId="261"/>
            <ac:spMk id="211" creationId="{00000000-0000-0000-0000-000000000000}"/>
          </ac:spMkLst>
        </pc:spChg>
        <pc:spChg chg="mod">
          <ac:chgData name="Nina.Chagas" userId="67ef6604-1463-47a0-888d-8e6f6e0c7a2f" providerId="ADAL" clId="{AE97FC55-CAA7-4688-A97A-F8850FBA88CC}" dt="2022-01-25T16:27:54.443" v="108" actId="21"/>
          <ac:spMkLst>
            <pc:docMk/>
            <pc:sldMk cId="0" sldId="261"/>
            <ac:spMk id="214" creationId="{00000000-0000-0000-0000-000000000000}"/>
          </ac:spMkLst>
        </pc:spChg>
      </pc:sldChg>
      <pc:sldChg chg="modSp mod">
        <pc:chgData name="Nina.Chagas" userId="67ef6604-1463-47a0-888d-8e6f6e0c7a2f" providerId="ADAL" clId="{AE97FC55-CAA7-4688-A97A-F8850FBA88CC}" dt="2022-02-02T16:01:35.280" v="215" actId="20577"/>
        <pc:sldMkLst>
          <pc:docMk/>
          <pc:sldMk cId="0" sldId="262"/>
        </pc:sldMkLst>
        <pc:spChg chg="mod">
          <ac:chgData name="Nina.Chagas" userId="67ef6604-1463-47a0-888d-8e6f6e0c7a2f" providerId="ADAL" clId="{AE97FC55-CAA7-4688-A97A-F8850FBA88CC}" dt="2022-02-02T16:01:35.280" v="215" actId="20577"/>
          <ac:spMkLst>
            <pc:docMk/>
            <pc:sldMk cId="0" sldId="262"/>
            <ac:spMk id="220" creationId="{00000000-0000-0000-0000-000000000000}"/>
          </ac:spMkLst>
        </pc:spChg>
        <pc:spChg chg="mod">
          <ac:chgData name="Nina.Chagas" userId="67ef6604-1463-47a0-888d-8e6f6e0c7a2f" providerId="ADAL" clId="{AE97FC55-CAA7-4688-A97A-F8850FBA88CC}" dt="2022-02-02T16:01:27.298" v="214" actId="108"/>
          <ac:spMkLst>
            <pc:docMk/>
            <pc:sldMk cId="0" sldId="262"/>
            <ac:spMk id="223" creationId="{00000000-0000-0000-0000-000000000000}"/>
          </ac:spMkLst>
        </pc:spChg>
      </pc:sldChg>
    </pc:docChg>
  </pc:docChgLst>
  <pc:docChgLst>
    <pc:chgData name="Nina.Chagas" userId="67ef6604-1463-47a0-888d-8e6f6e0c7a2f" providerId="ADAL" clId="{64A3B580-C869-4EAA-8A4E-E7CE0812CE3E}"/>
    <pc:docChg chg="undo custSel delSld modSld">
      <pc:chgData name="Nina.Chagas" userId="67ef6604-1463-47a0-888d-8e6f6e0c7a2f" providerId="ADAL" clId="{64A3B580-C869-4EAA-8A4E-E7CE0812CE3E}" dt="2021-11-18T22:33:36.790" v="246" actId="20577"/>
      <pc:docMkLst>
        <pc:docMk/>
      </pc:docMkLst>
      <pc:sldChg chg="addSp delSp modSp mod">
        <pc:chgData name="Nina.Chagas" userId="67ef6604-1463-47a0-888d-8e6f6e0c7a2f" providerId="ADAL" clId="{64A3B580-C869-4EAA-8A4E-E7CE0812CE3E}" dt="2021-11-18T22:32:41.679" v="233" actId="6549"/>
        <pc:sldMkLst>
          <pc:docMk/>
          <pc:sldMk cId="0" sldId="262"/>
        </pc:sldMkLst>
        <pc:spChg chg="add mod">
          <ac:chgData name="Nina.Chagas" userId="67ef6604-1463-47a0-888d-8e6f6e0c7a2f" providerId="ADAL" clId="{64A3B580-C869-4EAA-8A4E-E7CE0812CE3E}" dt="2021-11-09T10:55:26.207" v="181" actId="1076"/>
          <ac:spMkLst>
            <pc:docMk/>
            <pc:sldMk cId="0" sldId="262"/>
            <ac:spMk id="3" creationId="{E85F5D94-5AF8-4643-9DA2-B9567F82A1EB}"/>
          </ac:spMkLst>
        </pc:spChg>
        <pc:spChg chg="mod">
          <ac:chgData name="Nina.Chagas" userId="67ef6604-1463-47a0-888d-8e6f6e0c7a2f" providerId="ADAL" clId="{64A3B580-C869-4EAA-8A4E-E7CE0812CE3E}" dt="2021-11-18T22:32:41.679" v="233" actId="6549"/>
          <ac:spMkLst>
            <pc:docMk/>
            <pc:sldMk cId="0" sldId="262"/>
            <ac:spMk id="220" creationId="{00000000-0000-0000-0000-000000000000}"/>
          </ac:spMkLst>
        </pc:spChg>
        <pc:spChg chg="mod">
          <ac:chgData name="Nina.Chagas" userId="67ef6604-1463-47a0-888d-8e6f6e0c7a2f" providerId="ADAL" clId="{64A3B580-C869-4EAA-8A4E-E7CE0812CE3E}" dt="2021-11-09T10:55:29.012" v="182" actId="1076"/>
          <ac:spMkLst>
            <pc:docMk/>
            <pc:sldMk cId="0" sldId="262"/>
            <ac:spMk id="223" creationId="{00000000-0000-0000-0000-000000000000}"/>
          </ac:spMkLst>
        </pc:spChg>
        <pc:graphicFrameChg chg="add del mod">
          <ac:chgData name="Nina.Chagas" userId="67ef6604-1463-47a0-888d-8e6f6e0c7a2f" providerId="ADAL" clId="{64A3B580-C869-4EAA-8A4E-E7CE0812CE3E}" dt="2021-11-09T10:58:47.385" v="204" actId="478"/>
          <ac:graphicFrameMkLst>
            <pc:docMk/>
            <pc:sldMk cId="0" sldId="262"/>
            <ac:graphicFrameMk id="2" creationId="{6AF72641-552B-4697-86A7-16F7C7591EEB}"/>
          </ac:graphicFrameMkLst>
        </pc:graphicFrameChg>
      </pc:sldChg>
      <pc:sldChg chg="modSp mod">
        <pc:chgData name="Nina.Chagas" userId="67ef6604-1463-47a0-888d-8e6f6e0c7a2f" providerId="ADAL" clId="{64A3B580-C869-4EAA-8A4E-E7CE0812CE3E}" dt="2021-11-18T22:33:36.790" v="246" actId="20577"/>
        <pc:sldMkLst>
          <pc:docMk/>
          <pc:sldMk cId="0" sldId="263"/>
        </pc:sldMkLst>
        <pc:spChg chg="mod">
          <ac:chgData name="Nina.Chagas" userId="67ef6604-1463-47a0-888d-8e6f6e0c7a2f" providerId="ADAL" clId="{64A3B580-C869-4EAA-8A4E-E7CE0812CE3E}" dt="2021-11-18T22:33:36.790" v="246" actId="20577"/>
          <ac:spMkLst>
            <pc:docMk/>
            <pc:sldMk cId="0" sldId="263"/>
            <ac:spMk id="232" creationId="{00000000-0000-0000-0000-000000000000}"/>
          </ac:spMkLst>
        </pc:spChg>
      </pc:sldChg>
      <pc:sldChg chg="del">
        <pc:chgData name="Nina.Chagas" userId="67ef6604-1463-47a0-888d-8e6f6e0c7a2f" providerId="ADAL" clId="{64A3B580-C869-4EAA-8A4E-E7CE0812CE3E}" dt="2021-11-18T22:33:24.649" v="234" actId="2696"/>
        <pc:sldMkLst>
          <pc:docMk/>
          <pc:sldMk cId="2487296792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11-4F42-9820-14C1594E78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11-4F42-9820-14C1594E78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11-4F42-9820-14C1594E78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11-4F42-9820-14C1594E781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IE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7F-0542-A021-381EF1BC240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7F-0542-A021-381EF1BC24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7F-0542-A021-381EF1BC240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7F-0542-A021-381EF1BC240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4.9000000000000004</c:v>
                </c:pt>
                <c:pt idx="2">
                  <c:v>2.8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7F-0542-A021-381EF1BC24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4.5</c:v>
                </c:pt>
                <c:pt idx="1">
                  <c:v>5.8</c:v>
                </c:pt>
                <c:pt idx="2">
                  <c:v>3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7F-0542-A021-381EF1BC2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497840"/>
        <c:axId val="66301920"/>
      </c:barChart>
      <c:catAx>
        <c:axId val="1324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301920"/>
        <c:crosses val="autoZero"/>
        <c:auto val="1"/>
        <c:lblAlgn val="ctr"/>
        <c:lblOffset val="100"/>
        <c:noMultiLvlLbl val="0"/>
      </c:catAx>
      <c:valAx>
        <c:axId val="663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visible Light" panose="020B0403000000020004" pitchFamily="34" charset="77"/>
                <a:ea typeface="+mn-ea"/>
                <a:cs typeface="+mn-cs"/>
              </a:defRPr>
            </a:pPr>
            <a:endParaRPr lang="en-US"/>
          </a:p>
        </c:txPr>
        <c:crossAx val="1324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8042-940D-EE5B27B68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F-8042-940D-EE5B27B68B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F-8042-940D-EE5B27B68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87632"/>
        <c:axId val="66789280"/>
      </c:barChart>
      <c:catAx>
        <c:axId val="6678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9280"/>
        <c:crosses val="autoZero"/>
        <c:auto val="1"/>
        <c:lblAlgn val="ctr"/>
        <c:lblOffset val="100"/>
        <c:noMultiLvlLbl val="0"/>
      </c:catAx>
      <c:valAx>
        <c:axId val="6678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524000" y="18216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524000" y="4301282"/>
            <a:ext cx="9144000" cy="57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" name="Google Shape;16;p11"/>
          <p:cNvGrpSpPr/>
          <p:nvPr/>
        </p:nvGrpSpPr>
        <p:grpSpPr>
          <a:xfrm>
            <a:off x="0" y="5410880"/>
            <a:ext cx="12192000" cy="1447120"/>
            <a:chOff x="0" y="5174319"/>
            <a:chExt cx="12192000" cy="1447120"/>
          </a:xfrm>
        </p:grpSpPr>
        <p:sp>
          <p:nvSpPr>
            <p:cNvPr id="17" name="Google Shape;17;p11"/>
            <p:cNvSpPr/>
            <p:nvPr/>
          </p:nvSpPr>
          <p:spPr>
            <a:xfrm>
              <a:off x="0" y="60756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9072000" y="58956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1"/>
            <p:cNvSpPr/>
            <p:nvPr/>
          </p:nvSpPr>
          <p:spPr>
            <a:xfrm>
              <a:off x="0" y="57200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1"/>
            <p:cNvSpPr/>
            <p:nvPr/>
          </p:nvSpPr>
          <p:spPr>
            <a:xfrm>
              <a:off x="9072000" y="55400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1"/>
            <p:cNvSpPr/>
            <p:nvPr/>
          </p:nvSpPr>
          <p:spPr>
            <a:xfrm>
              <a:off x="0" y="535431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1"/>
            <p:cNvSpPr/>
            <p:nvPr/>
          </p:nvSpPr>
          <p:spPr>
            <a:xfrm>
              <a:off x="9072000" y="517431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1"/>
            <p:cNvSpPr/>
            <p:nvPr/>
          </p:nvSpPr>
          <p:spPr>
            <a:xfrm>
              <a:off x="0" y="644143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1"/>
            <p:cNvSpPr/>
            <p:nvPr/>
          </p:nvSpPr>
          <p:spPr>
            <a:xfrm>
              <a:off x="9072000" y="626143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11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3427" y="642409"/>
            <a:ext cx="1443990" cy="58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5347641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651840" y="604519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9723840" y="593719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0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8038" y="6315710"/>
            <a:ext cx="908161" cy="365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20"/>
          <p:cNvGraphicFramePr/>
          <p:nvPr/>
        </p:nvGraphicFramePr>
        <p:xfrm>
          <a:off x="5730240" y="812801"/>
          <a:ext cx="6116320" cy="441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5347641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5347641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651840" y="604519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9723840" y="593719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1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8038" y="6315710"/>
            <a:ext cx="908161" cy="365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Google Shape;137;p21"/>
          <p:cNvGraphicFramePr/>
          <p:nvPr/>
        </p:nvGraphicFramePr>
        <p:xfrm>
          <a:off x="6482080" y="704801"/>
          <a:ext cx="5024119" cy="461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5347641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5347641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651840" y="604519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9723840" y="593719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2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8038" y="6315710"/>
            <a:ext cx="908161" cy="365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p22"/>
          <p:cNvGraphicFramePr/>
          <p:nvPr/>
        </p:nvGraphicFramePr>
        <p:xfrm>
          <a:off x="651840" y="1825625"/>
          <a:ext cx="8128000" cy="41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192000" cy="370636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>
            <a:spLocks noGrp="1"/>
          </p:cNvSpPr>
          <p:nvPr>
            <p:ph type="ctrTitle"/>
          </p:nvPr>
        </p:nvSpPr>
        <p:spPr>
          <a:xfrm>
            <a:off x="7360920" y="5659428"/>
            <a:ext cx="4135120" cy="48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2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870" y="5470377"/>
            <a:ext cx="1940579" cy="780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1738160" y="3389339"/>
            <a:ext cx="8715680" cy="92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ctrTitle"/>
          </p:nvPr>
        </p:nvSpPr>
        <p:spPr>
          <a:xfrm>
            <a:off x="812800" y="1122363"/>
            <a:ext cx="84016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ubTitle" idx="1"/>
          </p:nvPr>
        </p:nvSpPr>
        <p:spPr>
          <a:xfrm>
            <a:off x="812800" y="3602038"/>
            <a:ext cx="8401684" cy="124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9" name="Google Shape;29;p12"/>
          <p:cNvGrpSpPr/>
          <p:nvPr/>
        </p:nvGrpSpPr>
        <p:grpSpPr>
          <a:xfrm>
            <a:off x="9212127" y="0"/>
            <a:ext cx="3183073" cy="6858000"/>
            <a:chOff x="9214484" y="5080"/>
            <a:chExt cx="3180715" cy="6852920"/>
          </a:xfrm>
        </p:grpSpPr>
        <p:pic>
          <p:nvPicPr>
            <p:cNvPr id="30" name="Google Shape;30;p12" descr="A picture containing qr cod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14484" y="3429000"/>
              <a:ext cx="2977515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2" descr="A picture containing qr cod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17684" y="5080"/>
              <a:ext cx="2977515" cy="342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Google Shape;32;p1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00" y="5289867"/>
            <a:ext cx="2217492" cy="89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 descr="A picture containing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7346" y="0"/>
            <a:ext cx="30380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8505186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8505186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10773080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10773080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/>
          <p:nvPr/>
        </p:nvSpPr>
        <p:spPr>
          <a:xfrm>
            <a:off x="651840" y="604519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4"/>
          <p:cNvSpPr/>
          <p:nvPr/>
        </p:nvSpPr>
        <p:spPr>
          <a:xfrm>
            <a:off x="9723840" y="593719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14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8038" y="6315710"/>
            <a:ext cx="908161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80E0A7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ctrTitle"/>
          </p:nvPr>
        </p:nvSpPr>
        <p:spPr>
          <a:xfrm>
            <a:off x="812800" y="1122363"/>
            <a:ext cx="79857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15"/>
          <p:cNvGrpSpPr/>
          <p:nvPr/>
        </p:nvGrpSpPr>
        <p:grpSpPr>
          <a:xfrm rot="10800000">
            <a:off x="812800" y="3119118"/>
            <a:ext cx="1152000" cy="206401"/>
            <a:chOff x="651840" y="6045198"/>
            <a:chExt cx="1152000" cy="206401"/>
          </a:xfrm>
        </p:grpSpPr>
        <p:sp>
          <p:nvSpPr>
            <p:cNvPr id="47" name="Google Shape;47;p15"/>
            <p:cNvSpPr/>
            <p:nvPr/>
          </p:nvSpPr>
          <p:spPr>
            <a:xfrm>
              <a:off x="651840" y="6045198"/>
              <a:ext cx="720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1371840" y="6143599"/>
              <a:ext cx="432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" name="Google Shape;49;p15" descr="A picture containing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7346" y="0"/>
            <a:ext cx="30380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812800" y="3608363"/>
            <a:ext cx="8364546" cy="222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1847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3" name="Google Shape;53;p16" descr="A picture containing 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080" y="-10064"/>
            <a:ext cx="5963768" cy="686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0" y="0"/>
            <a:ext cx="8162365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6" name="Google Shape;56;p17"/>
          <p:cNvGrpSpPr/>
          <p:nvPr/>
        </p:nvGrpSpPr>
        <p:grpSpPr>
          <a:xfrm>
            <a:off x="8162365" y="0"/>
            <a:ext cx="4029635" cy="6858000"/>
            <a:chOff x="8162365" y="0"/>
            <a:chExt cx="4029635" cy="6858000"/>
          </a:xfrm>
        </p:grpSpPr>
        <p:grpSp>
          <p:nvGrpSpPr>
            <p:cNvPr id="57" name="Google Shape;57;p17"/>
            <p:cNvGrpSpPr/>
            <p:nvPr/>
          </p:nvGrpSpPr>
          <p:grpSpPr>
            <a:xfrm>
              <a:off x="8162365" y="0"/>
              <a:ext cx="4029635" cy="3429000"/>
              <a:chOff x="0" y="5174319"/>
              <a:chExt cx="12192000" cy="1447120"/>
            </a:xfrm>
          </p:grpSpPr>
          <p:sp>
            <p:nvSpPr>
              <p:cNvPr id="58" name="Google Shape;58;p17"/>
              <p:cNvSpPr/>
              <p:nvPr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7"/>
              <p:cNvSpPr/>
              <p:nvPr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7"/>
              <p:cNvSpPr/>
              <p:nvPr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17"/>
            <p:cNvGrpSpPr/>
            <p:nvPr/>
          </p:nvGrpSpPr>
          <p:grpSpPr>
            <a:xfrm>
              <a:off x="8162365" y="3429000"/>
              <a:ext cx="4029635" cy="3429000"/>
              <a:chOff x="0" y="5174319"/>
              <a:chExt cx="12192000" cy="1447120"/>
            </a:xfrm>
          </p:grpSpPr>
          <p:sp>
            <p:nvSpPr>
              <p:cNvPr id="67" name="Google Shape;67;p17"/>
              <p:cNvSpPr/>
              <p:nvPr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7"/>
              <p:cNvSpPr/>
              <p:nvPr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7"/>
              <p:cNvSpPr/>
              <p:nvPr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solidFill>
          <a:schemeClr val="accen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0" y="0"/>
            <a:ext cx="8162365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7" name="Google Shape;77;p18"/>
          <p:cNvGrpSpPr/>
          <p:nvPr/>
        </p:nvGrpSpPr>
        <p:grpSpPr>
          <a:xfrm>
            <a:off x="8162365" y="0"/>
            <a:ext cx="4029635" cy="6858000"/>
            <a:chOff x="8162365" y="423582"/>
            <a:chExt cx="4222376" cy="6434418"/>
          </a:xfrm>
        </p:grpSpPr>
        <p:sp>
          <p:nvSpPr>
            <p:cNvPr id="78" name="Google Shape;78;p18"/>
            <p:cNvSpPr/>
            <p:nvPr/>
          </p:nvSpPr>
          <p:spPr>
            <a:xfrm>
              <a:off x="8162365" y="39043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10503741" y="3637530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8162365" y="33772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10503741" y="31104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8162365" y="28351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10503741" y="25683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8162365" y="44464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10503741" y="4179631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8162365" y="60491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10503741" y="5782336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8162365" y="55220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10503741" y="52552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8162365" y="49799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10503741" y="47131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8162365" y="65912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10503741" y="6324437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162365" y="17595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10503741" y="149272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8162365" y="12324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10503741" y="9656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162365" y="6903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10503741" y="4235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8162365" y="23016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10503741" y="2034825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oogle Shape;102;p18"/>
            <p:cNvGrpSpPr/>
            <p:nvPr/>
          </p:nvGrpSpPr>
          <p:grpSpPr>
            <a:xfrm>
              <a:off x="11308976" y="690364"/>
              <a:ext cx="1075765" cy="6167636"/>
              <a:chOff x="11308976" y="690364"/>
              <a:chExt cx="2341376" cy="6167636"/>
            </a:xfrm>
          </p:grpSpPr>
          <p:sp>
            <p:nvSpPr>
              <p:cNvPr id="103" name="Google Shape;103;p18"/>
              <p:cNvSpPr/>
              <p:nvPr/>
            </p:nvSpPr>
            <p:spPr>
              <a:xfrm>
                <a:off x="11308976" y="39043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8"/>
              <p:cNvSpPr/>
              <p:nvPr/>
            </p:nvSpPr>
            <p:spPr>
              <a:xfrm>
                <a:off x="11308976" y="33772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8"/>
              <p:cNvSpPr/>
              <p:nvPr/>
            </p:nvSpPr>
            <p:spPr>
              <a:xfrm>
                <a:off x="11308976" y="28351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8"/>
              <p:cNvSpPr/>
              <p:nvPr/>
            </p:nvSpPr>
            <p:spPr>
              <a:xfrm>
                <a:off x="11308976" y="44464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8"/>
              <p:cNvSpPr/>
              <p:nvPr/>
            </p:nvSpPr>
            <p:spPr>
              <a:xfrm>
                <a:off x="11308976" y="60491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8"/>
              <p:cNvSpPr/>
              <p:nvPr/>
            </p:nvSpPr>
            <p:spPr>
              <a:xfrm>
                <a:off x="11308976" y="55220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8"/>
              <p:cNvSpPr/>
              <p:nvPr/>
            </p:nvSpPr>
            <p:spPr>
              <a:xfrm>
                <a:off x="11308976" y="49799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8"/>
              <p:cNvSpPr/>
              <p:nvPr/>
            </p:nvSpPr>
            <p:spPr>
              <a:xfrm>
                <a:off x="11308976" y="65912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8"/>
              <p:cNvSpPr/>
              <p:nvPr/>
            </p:nvSpPr>
            <p:spPr>
              <a:xfrm>
                <a:off x="11308976" y="17595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8"/>
              <p:cNvSpPr/>
              <p:nvPr/>
            </p:nvSpPr>
            <p:spPr>
              <a:xfrm>
                <a:off x="11308976" y="12324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8"/>
              <p:cNvSpPr/>
              <p:nvPr/>
            </p:nvSpPr>
            <p:spPr>
              <a:xfrm>
                <a:off x="11308976" y="6903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8"/>
              <p:cNvSpPr/>
              <p:nvPr/>
            </p:nvSpPr>
            <p:spPr>
              <a:xfrm>
                <a:off x="11308976" y="23016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5347641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651840" y="604519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9723840" y="593719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9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8038" y="6315710"/>
            <a:ext cx="908161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5347641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>
            <a:spLocks noGrp="1"/>
          </p:cNvSpPr>
          <p:nvPr>
            <p:ph type="pic" idx="2"/>
          </p:nvPr>
        </p:nvSpPr>
        <p:spPr>
          <a:xfrm>
            <a:off x="6548719" y="704801"/>
            <a:ext cx="4957480" cy="50292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72160" y="365125"/>
            <a:ext cx="10773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10773080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umpu.com/en/document/read/65894824/tus-undergraduate-prospectus-2021-20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s.ie/courses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time-tus-prospect.azurewebsites.net/Registr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tus_ire/" TargetMode="External"/><Relationship Id="rId3" Type="http://schemas.openxmlformats.org/officeDocument/2006/relationships/hyperlink" Target="mailto:nina.chagas@lit.ie" TargetMode="External"/><Relationship Id="rId7" Type="http://schemas.openxmlformats.org/officeDocument/2006/relationships/hyperlink" Target="https://www.linkedin.com/company/tus-ie/mycompan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tter.com/TUS_ie" TargetMode="External"/><Relationship Id="rId11" Type="http://schemas.openxmlformats.org/officeDocument/2006/relationships/image" Target="../media/image18.jpg"/><Relationship Id="rId5" Type="http://schemas.openxmlformats.org/officeDocument/2006/relationships/hyperlink" Target="https://www.facebook.com/TUoftheShannon" TargetMode="External"/><Relationship Id="rId10" Type="http://schemas.openxmlformats.org/officeDocument/2006/relationships/hyperlink" Target="https://tus.ie/" TargetMode="External"/><Relationship Id="rId4" Type="http://schemas.openxmlformats.org/officeDocument/2006/relationships/hyperlink" Target="mailto:International@lit.ie" TargetMode="External"/><Relationship Id="rId9" Type="http://schemas.openxmlformats.org/officeDocument/2006/relationships/hyperlink" Target="https://www.tiktok.com/@tus_i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1524000" y="18216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210"/>
              </a:buClr>
              <a:buSzPts val="3200"/>
              <a:buFont typeface="Montserrat ExtraBold"/>
              <a:buNone/>
            </a:pPr>
            <a:r>
              <a:rPr lang="es-ES" sz="3200" b="1" i="0" u="none" strike="noStrike">
                <a:solidFill>
                  <a:srgbClr val="12121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GUÍA </a:t>
            </a:r>
            <a:r>
              <a:rPr lang="es-ES" sz="3200">
                <a:solidFill>
                  <a:srgbClr val="12121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 ESPAÑOL </a:t>
            </a:r>
            <a:r>
              <a:rPr lang="es-ES" sz="3200" b="1" i="0" u="none" strike="noStrike">
                <a:solidFill>
                  <a:srgbClr val="12121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PARA ESTUDIANTES INTERNACIONALES</a:t>
            </a:r>
            <a:endParaRPr sz="3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7" name="Google Shape;157;p1"/>
          <p:cNvSpPr txBox="1">
            <a:spLocks noGrp="1"/>
          </p:cNvSpPr>
          <p:nvPr>
            <p:ph type="subTitle" idx="1"/>
          </p:nvPr>
        </p:nvSpPr>
        <p:spPr>
          <a:xfrm>
            <a:off x="1524000" y="4301282"/>
            <a:ext cx="9144000" cy="84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7519"/>
              </a:buClr>
              <a:buSzPts val="1600"/>
              <a:buNone/>
            </a:pPr>
            <a:r>
              <a:rPr lang="es-ES" sz="1600" b="1" i="0" dirty="0" err="1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Technological</a:t>
            </a:r>
            <a:r>
              <a:rPr lang="es-ES" sz="1600" b="1" i="0" dirty="0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s-ES" sz="1600" b="1" i="0" dirty="0" err="1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University</a:t>
            </a:r>
            <a:r>
              <a:rPr lang="es-ES" sz="1600" b="1" i="0" dirty="0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s-ES" sz="1600" b="1" i="0" dirty="0" err="1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</a:t>
            </a:r>
            <a:r>
              <a:rPr lang="es-ES" sz="1600" b="1" i="0" dirty="0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Shannon </a:t>
            </a:r>
            <a:r>
              <a:rPr lang="es-ES" sz="1600" b="1" i="0" dirty="0" err="1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Midlands</a:t>
            </a:r>
            <a:r>
              <a:rPr lang="es-ES" sz="1600" b="1" i="0" dirty="0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s-ES" sz="1600" b="1" i="0" dirty="0" err="1">
                <a:solidFill>
                  <a:srgbClr val="A375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Midwest</a:t>
            </a:r>
            <a:br>
              <a:rPr lang="es-ES" sz="1600" b="0" i="0" dirty="0">
                <a:solidFill>
                  <a:srgbClr val="C826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Office </a:t>
            </a:r>
            <a:r>
              <a:rPr lang="es-ES" sz="1600" b="0" i="0" dirty="0" err="1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</a:t>
            </a:r>
            <a: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International </a:t>
            </a:r>
            <a:r>
              <a:rPr lang="es-ES" sz="1600" b="0" i="0" dirty="0" err="1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Services</a:t>
            </a:r>
            <a:b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s-ES" sz="1600" b="0" i="0" dirty="0" err="1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Moylish</a:t>
            </a:r>
            <a: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Park, Limerick, </a:t>
            </a:r>
            <a:r>
              <a:rPr lang="es-ES" sz="1600" b="0" i="0" dirty="0" err="1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Ireland</a:t>
            </a:r>
            <a: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, V94 EC5T</a:t>
            </a:r>
            <a:b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South &amp; </a:t>
            </a:r>
            <a:r>
              <a:rPr lang="es-ES" sz="1600" b="0" i="0" dirty="0" err="1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Latin</a:t>
            </a:r>
            <a: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America</a:t>
            </a:r>
            <a:r>
              <a:rPr lang="es-ES" sz="1600" b="0" i="0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Manager: Nina Chagas</a:t>
            </a:r>
            <a:endParaRPr sz="1600" b="0" i="0" dirty="0">
              <a:solidFill>
                <a:srgbClr val="201F1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812800" y="435429"/>
            <a:ext cx="8401684" cy="25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210"/>
              </a:buClr>
              <a:buSzPts val="2800"/>
              <a:buFont typeface="Montserrat ExtraBold"/>
              <a:buNone/>
            </a:pPr>
            <a:r>
              <a:rPr lang="es-ES" sz="2800" b="1" i="0" u="none" strike="noStrike" dirty="0">
                <a:solidFill>
                  <a:srgbClr val="12121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LISTA DE FACULTADES MIDWEST</a:t>
            </a:r>
            <a:endParaRPr sz="2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3" name="Google Shape;163;p2"/>
          <p:cNvSpPr txBox="1">
            <a:spLocks noGrp="1"/>
          </p:cNvSpPr>
          <p:nvPr>
            <p:ph type="subTitle" idx="1"/>
          </p:nvPr>
        </p:nvSpPr>
        <p:spPr>
          <a:xfrm>
            <a:off x="812800" y="2708366"/>
            <a:ext cx="8401800" cy="21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s-ES" b="1" i="0" u="none" strike="noStrik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LISTA DE FACULTADES MIDLANDS</a:t>
            </a:r>
            <a:endParaRPr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812800" y="1294357"/>
            <a:ext cx="1258388" cy="1143000"/>
          </a:xfrm>
          <a:prstGeom prst="verticalScroll">
            <a:avLst>
              <a:gd name="adj" fmla="val 12500"/>
            </a:avLst>
          </a:prstGeom>
          <a:solidFill>
            <a:srgbClr val="AF9451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Facultad de Arte y Diseño</a:t>
            </a:r>
            <a:endParaRPr sz="11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2672900" y="1294350"/>
            <a:ext cx="1531200" cy="1143000"/>
          </a:xfrm>
          <a:prstGeom prst="verticalScroll">
            <a:avLst>
              <a:gd name="adj" fmla="val 12500"/>
            </a:avLst>
          </a:prstGeom>
          <a:solidFill>
            <a:srgbClr val="AF9451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Facultad de Negocios y Humanidades</a:t>
            </a:r>
            <a:endParaRPr sz="11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384450" y="1294350"/>
            <a:ext cx="1330500" cy="1143000"/>
          </a:xfrm>
          <a:prstGeom prst="verticalScroll">
            <a:avLst>
              <a:gd name="adj" fmla="val 12500"/>
            </a:avLst>
          </a:prstGeom>
          <a:solidFill>
            <a:srgbClr val="AF9451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Facultad de Ciencias Aplicadas y Tecnología</a:t>
            </a:r>
            <a:endParaRPr sz="9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6096000" y="1294350"/>
            <a:ext cx="1330500" cy="1143000"/>
          </a:xfrm>
          <a:prstGeom prst="verticalScroll">
            <a:avLst>
              <a:gd name="adj" fmla="val 12500"/>
            </a:avLst>
          </a:prstGeom>
          <a:solidFill>
            <a:srgbClr val="AF9451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Facultad de Ingeniería y Construcción</a:t>
            </a:r>
            <a:endParaRPr sz="9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12800" y="3429000"/>
            <a:ext cx="1407000" cy="1143000"/>
          </a:xfrm>
          <a:prstGeom prst="verticalScroll">
            <a:avLst>
              <a:gd name="adj" fmla="val 12500"/>
            </a:avLst>
          </a:prstGeom>
          <a:solidFill>
            <a:srgbClr val="AF9451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Facultad de Ingeniería e Información</a:t>
            </a:r>
            <a:endParaRPr sz="11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2672896" y="3429000"/>
            <a:ext cx="1258388" cy="1143000"/>
          </a:xfrm>
          <a:prstGeom prst="verticalScroll">
            <a:avLst>
              <a:gd name="adj" fmla="val 12500"/>
            </a:avLst>
          </a:prstGeom>
          <a:solidFill>
            <a:srgbClr val="AF9451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Facultad de Educación Continua, Profesional Online y a Distancia</a:t>
            </a:r>
            <a:endParaRPr sz="9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384448" y="3429000"/>
            <a:ext cx="1258500" cy="1143000"/>
          </a:xfrm>
          <a:prstGeom prst="verticalScroll">
            <a:avLst>
              <a:gd name="adj" fmla="val 12500"/>
            </a:avLst>
          </a:prstGeom>
          <a:solidFill>
            <a:srgbClr val="AF9451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Facultad de Ciencias y Salud</a:t>
            </a:r>
            <a:endParaRPr sz="11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3241450" y="5852049"/>
            <a:ext cx="619614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</a:t>
            </a:r>
            <a:r>
              <a:rPr lang="es-ES" sz="1800" b="1" i="0" u="sng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US</a:t>
            </a:r>
            <a:endParaRPr sz="1800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0" u="sng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HTTPS://WWW.YUMPU.COM/EN/DOCUMENT/READ/65894824/TUS-UNDERGRADUATE-PROSPECTUS-2021-2022</a:t>
            </a:r>
            <a:r>
              <a:rPr lang="es-ES" sz="10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000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8505186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ExtraBold"/>
              <a:buNone/>
            </a:pPr>
            <a:r>
              <a:rPr lang="es-ES" b="1" i="0" u="none" strike="noStrik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¿POR QUÉ IRLANDA?</a:t>
            </a:r>
            <a:endParaRPr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7" name="Google Shape;177;p3" descr="A picture containing text, clip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4469" cy="491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 txBox="1"/>
          <p:nvPr/>
        </p:nvSpPr>
        <p:spPr>
          <a:xfrm>
            <a:off x="250372" y="1438075"/>
            <a:ext cx="6890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Es el</a:t>
            </a:r>
            <a:r>
              <a:rPr lang="es-ES" sz="1600" b="1" u="none" strike="noStrike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único</a:t>
            </a:r>
            <a:r>
              <a:rPr lang="es-ES" sz="1600" b="1" u="none" strike="noStrike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s-ES" sz="1600" b="1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país de habla inglesa cuya moneda es el euro.</a:t>
            </a:r>
            <a:endParaRPr sz="1600" dirty="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Es reconocido a nivel mundial por su educación de alta calidad.</a:t>
            </a:r>
            <a:endParaRPr sz="1600" dirty="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Es un país histórico con habitantes desde el 7.000 y el 8.000 a.C.</a:t>
            </a:r>
            <a:endParaRPr sz="1600" dirty="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Es uno de los países más seguros del mundo y ofrece una mejor calidad de vida.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600" b="1" dirty="0">
                <a:solidFill>
                  <a:srgbClr val="121210"/>
                </a:solidFill>
                <a:latin typeface="Montserrat"/>
                <a:ea typeface="Montserrat"/>
                <a:cs typeface="Montserrat"/>
                <a:sym typeface="Montserrat"/>
              </a:rPr>
              <a:t>Irlanda tiene el segundo salario mínimo más alto de Europa: 10,20 euros por hora.</a:t>
            </a:r>
            <a:endParaRPr b="1" dirty="0"/>
          </a:p>
        </p:txBody>
      </p:sp>
      <p:sp>
        <p:nvSpPr>
          <p:cNvPr id="179" name="Google Shape;179;p3"/>
          <p:cNvSpPr txBox="1"/>
          <p:nvPr/>
        </p:nvSpPr>
        <p:spPr>
          <a:xfrm>
            <a:off x="2876013" y="3725689"/>
            <a:ext cx="47341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¿POR QUÉ Limerick?</a:t>
            </a:r>
            <a:endParaRPr sz="2800" dirty="0">
              <a:solidFill>
                <a:srgbClr val="12121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2524574" y="4574815"/>
            <a:ext cx="6636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Somos la tercera ciudad más grande de Irlanda.</a:t>
            </a:r>
            <a:endParaRPr sz="1800" dirty="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El costo de la vida es más bajo que en Dublín, Galway y Cork, lo que proporciona una mejor calidad de vida.</a:t>
            </a:r>
            <a:endParaRPr sz="1800" dirty="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Ofrecemos alojamiento a los estudiantes de TUS.</a:t>
            </a:r>
            <a:br>
              <a:rPr lang="es-ES" sz="1800" b="1" i="0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1800" b="1" i="0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800" b="1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Los egresados de </a:t>
            </a:r>
            <a:r>
              <a:rPr lang="es-ES" sz="1800" b="1" i="0" u="none" strike="noStrike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TUS </a:t>
            </a:r>
            <a:r>
              <a:rPr lang="es-ES" sz="1800" b="1" dirty="0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tienen las tasas de empleo más alta fuera de Dublín. </a:t>
            </a:r>
            <a:endParaRPr sz="1800" dirty="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1" name="Google Shape;181;p3" descr="A picture containing sky, water, boat, sce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7490" y="471352"/>
            <a:ext cx="2930870" cy="2708546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3" descr="A body of water with buildings in the background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37" y="3987299"/>
            <a:ext cx="2353862" cy="2282369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es-ES" sz="4000" b="1" i="0" u="none" strike="noStrike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¿POR QUÉ TUS?</a:t>
            </a:r>
            <a:endParaRPr sz="4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836680" y="1520890"/>
            <a:ext cx="6002110" cy="461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TUS es la nueva Universidad de Tecnología de Irlanda.</a:t>
            </a:r>
            <a:endParaRPr sz="14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Varios cursos: TUS valora el aprendizaje práctico con clases más pequeñas y aprendizaje presencial.</a:t>
            </a:r>
            <a:endParaRPr sz="14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TUS tiene las tasas de empleo más altas fuera de Dublín.</a:t>
            </a:r>
            <a:endParaRPr sz="14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Podrás trabajar legalmente mientras estudias.</a:t>
            </a:r>
            <a:endParaRPr sz="14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En la mayoría de los cursos de licenciatura ofrecidos por TUS, las prácticas son obligatorias.</a:t>
            </a:r>
            <a:endParaRPr sz="14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Desde la primera vez que te pongas en contacto con nosotros, te ofreceremos todo el apoyo necesario en español.</a:t>
            </a:r>
            <a:endParaRPr sz="1400" i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Todos los estudiantes tienen el derecho y la oportunidad de recibir financiamiento Erasmus para realizar prácticas elegibles en la Unión Europea.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TUS es la mayor universidad tecnológica de Irlanda y alberga a 14.000 estudiantes.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TUS Se encuentra en seis campus en </a:t>
            </a:r>
            <a:r>
              <a:rPr lang="es-ES" sz="1400" b="1" i="1" u="none" strike="noStrike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Athlone</a:t>
            </a: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, Limerick, </a:t>
            </a:r>
            <a:r>
              <a:rPr lang="es-ES" sz="1400" b="1" i="1" u="none" strike="noStrike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Thurles</a:t>
            </a: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, Clonmel y Ennis.</a:t>
            </a:r>
            <a:b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• El </a:t>
            </a:r>
            <a:r>
              <a:rPr lang="es-ES" sz="1400" b="1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v</a:t>
            </a:r>
            <a:r>
              <a:rPr lang="es-ES" sz="1400" b="1" i="1" u="none" strike="noStrike" dirty="0">
                <a:latin typeface="Montserrat SemiBold"/>
                <a:ea typeface="Montserrat SemiBold"/>
                <a:cs typeface="Montserrat SemiBold"/>
                <a:sym typeface="Montserrat SemiBold"/>
              </a:rPr>
              <a:t>isado de trabajo para estudiantes es: 20 </a:t>
            </a:r>
            <a:r>
              <a:rPr lang="es-ES" sz="1400" b="1" i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horas durante el periodo de estudios y 40 horas durante las vacaciones del semestre.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1400" b="1" i="1" dirty="0">
                <a:latin typeface="Montserrat SemiBold"/>
                <a:sym typeface="Montserrat SemiBold"/>
              </a:rPr>
              <a:t>El Gobierno ha destinado 1,4 millones de euros en tecnología para la modernización de nuestras instalaciones y equipos.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b="1" i="1" u="none" strike="noStrike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/>
          </a:p>
        </p:txBody>
      </p:sp>
      <p:sp>
        <p:nvSpPr>
          <p:cNvPr id="190" name="Google Shape;190;p4"/>
          <p:cNvSpPr txBox="1">
            <a:spLocks noGrp="1"/>
          </p:cNvSpPr>
          <p:nvPr>
            <p:ph type="ftr" idx="11"/>
          </p:nvPr>
        </p:nvSpPr>
        <p:spPr>
          <a:xfrm>
            <a:off x="3195473" y="6356350"/>
            <a:ext cx="38114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#</a:t>
            </a:r>
            <a:r>
              <a:rPr lang="es-ES" b="1" i="0" u="none" strike="noStrike"/>
              <a:t>WeareTUS</a:t>
            </a:r>
            <a:r>
              <a:rPr lang="es-ES" b="1"/>
              <a:t> </a:t>
            </a:r>
            <a:endParaRPr/>
          </a:p>
        </p:txBody>
      </p:sp>
      <p:pic>
        <p:nvPicPr>
          <p:cNvPr id="191" name="Google Shape;191;p4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93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672160" y="289364"/>
            <a:ext cx="10773080" cy="68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Black"/>
              <a:buNone/>
            </a:pPr>
            <a:r>
              <a:rPr lang="es-ES" b="1" i="0" u="none" strike="noStrike">
                <a:solidFill>
                  <a:srgbClr val="000000"/>
                </a:solidFill>
              </a:rPr>
              <a:t>DEPARTAMENTOS</a:t>
            </a:r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body" idx="1"/>
          </p:nvPr>
        </p:nvSpPr>
        <p:spPr>
          <a:xfrm>
            <a:off x="709970" y="1285406"/>
            <a:ext cx="3690834" cy="4493868"/>
          </a:xfrm>
          <a:prstGeom prst="rect">
            <a:avLst/>
          </a:prstGeom>
          <a:solidFill>
            <a:srgbClr val="AF945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0"/>
              </a:buClr>
              <a:buSzPts val="800"/>
              <a:buNone/>
            </a:pPr>
            <a:br>
              <a:rPr lang="es-ES" sz="8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Negocios y Servicios Financieros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Deporte, Ocio y Turismo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Marketing Empresarial y Digital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Bellas Artes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Diseño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Ciencias Aplicadas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Tecnología de la Información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Departamento de Construcción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Ingeniería Eléctrica y Electrónica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Ingeniería Mecánica y Automotriz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Negocios y Humanidades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Arte y Diseño</a:t>
            </a:r>
            <a:endParaRPr sz="1000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1210"/>
              </a:buClr>
              <a:buSzPts val="1000"/>
              <a:buNone/>
            </a:pPr>
            <a:r>
              <a:rPr lang="es-ES" sz="10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Ciencias Aplicadas, Ingeniería y Tecnología</a:t>
            </a:r>
            <a:endParaRPr sz="800" b="1" i="0" u="none" strike="noStrike">
              <a:solidFill>
                <a:srgbClr val="1212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228600" lvl="0" indent="-177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</p:txBody>
      </p:sp>
      <p:sp>
        <p:nvSpPr>
          <p:cNvPr id="198" name="Google Shape;198;p5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b="1"/>
              <a:t>5</a:t>
            </a:fld>
            <a:r>
              <a:rPr lang="es-ES"/>
              <a:t>  |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4858004" y="1285406"/>
            <a:ext cx="3690900" cy="4248300"/>
          </a:xfrm>
          <a:prstGeom prst="rect">
            <a:avLst/>
          </a:prstGeom>
          <a:solidFill>
            <a:srgbClr val="AF945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Negocios y Servicios Financieros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Deporte, Ocio y Turismo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Marketing Empresarial y Digital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Bellas Artes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Departament</a:t>
            </a:r>
            <a:r>
              <a:rPr lang="es-ES" sz="1000" b="1">
                <a:latin typeface="Montserrat SemiBold"/>
                <a:ea typeface="Montserrat SemiBold"/>
                <a:cs typeface="Montserrat SemiBold"/>
                <a:sym typeface="Montserrat SemiBold"/>
              </a:rPr>
              <a:t>o de Diseño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Ciencias Aplicadas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Tecnología de la Información</a:t>
            </a:r>
            <a:endParaRPr sz="1000" b="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Construcción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Ingeniería Eléctrica y Electrónica</a:t>
            </a:r>
            <a:endParaRPr sz="1000" b="1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Departamento de Ingeniería Mecánica y Automotriz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Negocios y Humanidades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Arte y Diseño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</a:t>
            </a:r>
            <a:r>
              <a:rPr lang="es-ES" sz="1000" b="1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Ciencias Aplicadas, Ingeniería y Tecnología</a:t>
            </a:r>
            <a:br>
              <a:rPr lang="es-ES" sz="10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8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8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8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800" b="1" i="0" u="none" strike="noStrike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Ver todos los cursos </a:t>
            </a:r>
            <a:r>
              <a:rPr lang="es-ES" sz="800" b="1" i="0" u="sng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(https://tus.ie/courses/)</a:t>
            </a:r>
            <a:br>
              <a:rPr lang="es-ES" sz="800" b="1" i="0" u="sng">
                <a:solidFill>
                  <a:srgbClr val="1212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800" b="1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4512639" y="890204"/>
            <a:ext cx="31944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>
                <a:solidFill>
                  <a:srgbClr val="12121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TUS MIDLANDS</a:t>
            </a:r>
            <a:endParaRPr sz="1600">
              <a:solidFill>
                <a:srgbClr val="12121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522515" y="916074"/>
            <a:ext cx="21248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TUS MIDWEST</a:t>
            </a:r>
            <a:endParaRPr sz="18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02" name="Google Shape;202;p5" descr="A group of people sitting on the grass in front of a large building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0582" y="513806"/>
            <a:ext cx="2309532" cy="2173498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5" descr="A group of people walking outside of a building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6182" y="64106"/>
            <a:ext cx="1490927" cy="1536262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4" name="Google Shape;204;p5" descr="A picture containing building, outdoor, sky, hous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0582" y="3421187"/>
            <a:ext cx="2516099" cy="2257367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5" descr="A picture containing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99708" y="2383278"/>
            <a:ext cx="1612924" cy="1507452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10773080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210"/>
              </a:buClr>
              <a:buSzPts val="1800"/>
              <a:buFont typeface="Arial Black"/>
              <a:buNone/>
            </a:pPr>
            <a:r>
              <a:rPr lang="es-ES" sz="1800" b="1" i="0" u="none" strike="noStrike">
                <a:solidFill>
                  <a:srgbClr val="121210"/>
                </a:solidFill>
              </a:rPr>
              <a:t>REQUISITOS DE INSCRIPCIÓN</a:t>
            </a:r>
            <a:br>
              <a:rPr lang="es-ES" b="1" i="0" u="none" strike="noStrike">
                <a:solidFill>
                  <a:srgbClr val="121210"/>
                </a:solidFill>
              </a:rPr>
            </a:b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1"/>
          </p:nvPr>
        </p:nvSpPr>
        <p:spPr>
          <a:xfrm>
            <a:off x="672160" y="1245630"/>
            <a:ext cx="10773080" cy="216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Formulario de solicitud de TUS, puedes descargar</a:t>
            </a: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 en: </a:t>
            </a:r>
            <a:r>
              <a:rPr lang="en-IE" sz="1600" dirty="0">
                <a:hlinkClick r:id="rId3"/>
              </a:rPr>
              <a:t>PowerPoint Presentation (lit.ie)</a:t>
            </a:r>
            <a:br>
              <a:rPr lang="en-IE" sz="1600" dirty="0"/>
            </a:br>
            <a:b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Si has realizado un examen de inglés pero no has conseguido los resultados mínimos para acceder a un programa de grado, </a:t>
            </a:r>
            <a:r>
              <a:rPr lang="es-ES" sz="1700" b="1" i="0" u="none" strike="noStrike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puedes presentar al </a:t>
            </a: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programa TUS </a:t>
            </a:r>
            <a:r>
              <a:rPr lang="es-ES" sz="1700" b="1" i="0" u="none" strike="noStrik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Pathways</a:t>
            </a: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Elemental• </a:t>
            </a:r>
            <a:endParaRPr sz="1700" b="1" i="0" u="none" strike="noStrik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endParaRPr sz="1700" b="1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Requisitos de inglés para TUS: Preparatoria: 4,5 IELTS, Licenciatura: 5,5 IELTS y</a:t>
            </a:r>
            <a:b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Máster: 6,0 IELTS, Duolingo.</a:t>
            </a:r>
            <a:endParaRPr sz="170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212" name="Google Shape;212;p6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b="1"/>
              <a:t>6</a:t>
            </a:fld>
            <a:r>
              <a:rPr lang="es-ES"/>
              <a:t>  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535000" y="3267350"/>
            <a:ext cx="70203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PARA SER ADMITIDO EN TUS DEBES TENER UN RESULTADO EQUIVALENTE A UN EXAMEN DE FIN DE ESTUDIOS DE PREPARATORIA IRLANDÉS O UN CERTIFICADO DE FIN DE ESTUDIOS.</a:t>
            </a:r>
            <a:endParaRPr sz="18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672160" y="4596707"/>
            <a:ext cx="10373792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Licenciatura: Certificado de Finalización de la Educación Preparatoria.</a:t>
            </a:r>
            <a:endParaRPr sz="170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Máster: Certificado de finalización de la licenciatura</a:t>
            </a:r>
            <a:r>
              <a:rPr lang="es-ES" sz="1700" b="1" i="0" u="none" strike="noStrike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GPA.3.0. se ofrece una beca 2,000.00 </a:t>
            </a: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O puedes hacer el curso </a:t>
            </a:r>
            <a:r>
              <a:rPr lang="es-ES" sz="1700" b="1" i="0" u="none" strike="noStrik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Foundation</a:t>
            </a:r>
            <a:r>
              <a:rPr lang="es-ES" sz="1700" b="1" i="0" u="none" strike="noStrik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Éste tiene duración de un año; debes ser mayor de 23 años y estar legalmente en el país.</a:t>
            </a:r>
            <a:endParaRPr sz="170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576910" y="419545"/>
            <a:ext cx="10773080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ExtraBold"/>
              <a:buNone/>
            </a:pPr>
            <a:r>
              <a:rPr lang="es-ES" sz="1800" b="1" i="0" u="none" strike="noStrik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CUALES SON LAS VISAS OFRECIDAS:</a:t>
            </a:r>
            <a:endParaRPr sz="18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1"/>
          </p:nvPr>
        </p:nvSpPr>
        <p:spPr>
          <a:xfrm>
            <a:off x="842010" y="817805"/>
            <a:ext cx="10902315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Estampa 2: con permiso de trabajo de hasta 20 horas semanales.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G1: Con permiso de trabajo de hasta 40 horas semanales. Opciones para permanecer en el país tras completar sus estudios, 1 año para licenciatura y 2 años para maestría.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Vea las tarifas del curso(https://lit.ie/international-study/scholarships).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</a:pP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• Las tasas universitarias es de </a:t>
            </a:r>
            <a:r>
              <a:rPr lang="en-IE" sz="1700" b="1" dirty="0">
                <a:latin typeface="Montserrat SemiBold"/>
              </a:rPr>
              <a:t>€12,500 </a:t>
            </a:r>
            <a:r>
              <a:rPr lang="es-ES" sz="1700" b="1" dirty="0">
                <a:latin typeface="Montserrat SemiBold"/>
                <a:sym typeface="Montserrat SemiBold"/>
              </a:rPr>
              <a:t>euros en el curso de licenciatura y </a:t>
            </a:r>
            <a:r>
              <a:rPr lang="en-IE" sz="1700" b="1" dirty="0">
                <a:latin typeface="Montserrat SemiBold"/>
              </a:rPr>
              <a:t>€14,500</a:t>
            </a:r>
            <a:r>
              <a:rPr lang="es-ES" sz="1700" b="1" dirty="0">
                <a:latin typeface="Montserrat SemiBold"/>
                <a:sym typeface="Montserrat SemiBold"/>
              </a:rPr>
              <a:t> para un máster, también puede recibir una beca por méritos académicos de hasta de €3,000.00 euros por año.</a:t>
            </a:r>
            <a:b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ES" sz="1700" b="1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Aplicable según las calificaciones medias indicadas </a:t>
            </a: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continuación:</a:t>
            </a:r>
          </a:p>
          <a:p>
            <a:pPr algn="l"/>
            <a:r>
              <a:rPr lang="en-IE" sz="1700" b="1" dirty="0">
                <a:latin typeface="Montserrat SemiBold"/>
              </a:rPr>
              <a:t>Foundation Programme €10,000 </a:t>
            </a:r>
            <a:r>
              <a:rPr lang="es-ES" sz="1700" b="1" dirty="0">
                <a:latin typeface="Montserrat SemiBold"/>
                <a:sym typeface="Montserrat SemiBold"/>
              </a:rPr>
              <a:t>por año.</a:t>
            </a:r>
            <a:endParaRPr lang="en-IE" sz="1700" b="1" dirty="0">
              <a:latin typeface="Montserrat SemiBold"/>
            </a:endParaRPr>
          </a:p>
          <a:p>
            <a:r>
              <a:rPr lang="en-IE" sz="1700" b="1" dirty="0">
                <a:latin typeface="Montserrat SemiBold"/>
              </a:rPr>
              <a:t>Undergraduate Bachelor’s degree (Honours) (Level 8) €12,500 </a:t>
            </a:r>
            <a:r>
              <a:rPr lang="es-ES" sz="1700" b="1" dirty="0">
                <a:latin typeface="Montserrat SemiBold"/>
                <a:sym typeface="Montserrat SemiBold"/>
              </a:rPr>
              <a:t>por año </a:t>
            </a:r>
          </a:p>
          <a:p>
            <a:r>
              <a:rPr lang="en-IE" sz="1700" b="1" dirty="0">
                <a:latin typeface="Montserrat SemiBold"/>
              </a:rPr>
              <a:t>Postgraduate Higher Diploma (Level 8) €13,500 </a:t>
            </a:r>
            <a:r>
              <a:rPr lang="es-ES" sz="1700" b="1" dirty="0">
                <a:latin typeface="Montserrat SemiBold"/>
                <a:sym typeface="Montserrat SemiBold"/>
              </a:rPr>
              <a:t>por año </a:t>
            </a:r>
          </a:p>
          <a:p>
            <a:r>
              <a:rPr lang="en-IE" sz="1700" b="1" dirty="0">
                <a:latin typeface="Montserrat SemiBold"/>
              </a:rPr>
              <a:t>Taught Masters (Level 9) €14,500 </a:t>
            </a:r>
            <a:r>
              <a:rPr lang="es-ES" sz="1700" b="1" dirty="0">
                <a:latin typeface="Montserrat SemiBold"/>
                <a:sym typeface="Montserrat SemiBold"/>
              </a:rPr>
              <a:t>por año </a:t>
            </a:r>
          </a:p>
          <a:p>
            <a:r>
              <a:rPr lang="en-IE" sz="1700" b="1" dirty="0">
                <a:latin typeface="Montserrat SemiBold"/>
              </a:rPr>
              <a:t>Research PhD (Level 10) </a:t>
            </a:r>
            <a:r>
              <a:rPr lang="en-IE" sz="1700" b="1" dirty="0" err="1">
                <a:latin typeface="Montserrat SemiBold"/>
              </a:rPr>
              <a:t>varía</a:t>
            </a:r>
            <a:r>
              <a:rPr lang="en-IE" sz="1700" b="1" dirty="0">
                <a:latin typeface="Montserrat SemiBold"/>
              </a:rPr>
              <a:t> </a:t>
            </a:r>
            <a:r>
              <a:rPr lang="en-IE" sz="1700" b="1" dirty="0" err="1">
                <a:latin typeface="Montserrat SemiBold"/>
              </a:rPr>
              <a:t>según</a:t>
            </a:r>
            <a:r>
              <a:rPr lang="en-IE" sz="1700" b="1" dirty="0">
                <a:latin typeface="Montserrat SemiBold"/>
              </a:rPr>
              <a:t> </a:t>
            </a:r>
            <a:r>
              <a:rPr lang="en-IE" sz="1700" b="1" dirty="0" err="1">
                <a:latin typeface="Montserrat SemiBold"/>
              </a:rPr>
              <a:t>el</a:t>
            </a:r>
            <a:r>
              <a:rPr lang="en-IE" sz="1700" b="1" dirty="0">
                <a:latin typeface="Montserrat SemiBold"/>
              </a:rPr>
              <a:t> </a:t>
            </a:r>
            <a:r>
              <a:rPr lang="en-IE" sz="1700" b="1" dirty="0" err="1">
                <a:latin typeface="Montserrat SemiBold"/>
              </a:rPr>
              <a:t>curso</a:t>
            </a:r>
            <a:br>
              <a:rPr lang="en-IE" sz="1700" b="1" dirty="0">
                <a:latin typeface="Montserrat SemiBold"/>
              </a:rPr>
            </a:br>
            <a:b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700" b="1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221" name="Google Shape;221;p7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b="1"/>
              <a:t>7</a:t>
            </a:fld>
            <a:r>
              <a:rPr lang="es-ES"/>
              <a:t>  |  Presentation Title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470535" y="3950919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Rendimiento de la inversión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842010" y="4457789"/>
            <a:ext cx="796290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Montserrat SemiBold"/>
                <a:sym typeface="Montserrat SemiBold"/>
              </a:rPr>
              <a:t>• Salarios de €30,000.00 euros al año</a:t>
            </a:r>
            <a:endParaRPr sz="1300" b="1" dirty="0">
              <a:solidFill>
                <a:schemeClr val="dk1"/>
              </a:solidFill>
              <a:latin typeface="Montserrat SemiBold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Montserrat SemiBold"/>
                <a:sym typeface="Montserrat SemiBold"/>
              </a:rPr>
              <a:t>• Tasa de empleo del 95%</a:t>
            </a:r>
            <a:endParaRPr sz="1300" b="1" dirty="0">
              <a:solidFill>
                <a:schemeClr val="dk1"/>
              </a:solidFill>
              <a:latin typeface="Montserrat SemiBold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Montserrat SemiBold"/>
                <a:sym typeface="Montserrat SemiBold"/>
              </a:rPr>
              <a:t>• Visado de graduado disponible</a:t>
            </a:r>
            <a:endParaRPr sz="1300" b="1" dirty="0">
              <a:solidFill>
                <a:schemeClr val="dk1"/>
              </a:solidFill>
              <a:latin typeface="Montserrat SemiBold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300" b="1" dirty="0">
                <a:solidFill>
                  <a:schemeClr val="dk1"/>
                </a:solidFill>
                <a:latin typeface="Montserrat SemiBold"/>
                <a:sym typeface="Montserrat SemiBold"/>
              </a:rPr>
              <a:t>• Becas disponibles </a:t>
            </a:r>
            <a:endParaRPr sz="1300" b="1" dirty="0">
              <a:solidFill>
                <a:schemeClr val="dk1"/>
              </a:solidFill>
              <a:latin typeface="Montserrat SemiBold"/>
            </a:endParaRPr>
          </a:p>
        </p:txBody>
      </p:sp>
      <p:pic>
        <p:nvPicPr>
          <p:cNvPr id="224" name="Google Shape;224;p7" descr="A picture containing ceiling, indoor, person, prepar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542684"/>
            <a:ext cx="1905000" cy="1523494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7" descr="A picture containing person, people, crow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4465" y="3852803"/>
            <a:ext cx="1750390" cy="1523494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7" descr="A group of people sitting at desks in a room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0216" y="3950919"/>
            <a:ext cx="1905000" cy="1795630"/>
          </a:xfrm>
          <a:prstGeom prst="ellipse">
            <a:avLst/>
          </a:prstGeom>
          <a:noFill/>
          <a:ln w="635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85F5D94-5AF8-4643-9DA2-B9567F82A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9" y="2836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10773080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ExtraBold"/>
              <a:buNone/>
            </a:pPr>
            <a:r>
              <a:rPr lang="es-ES" b="1" i="0" u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CONTÁCTATE CON NOSOTROS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2" name="Google Shape;232;p8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10357790" cy="1222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 necesitas más información sobre un curso en específico, envía un correo electrónico a Nina: </a:t>
            </a:r>
            <a:r>
              <a:rPr lang="es-ES" sz="1700" u="sng" dirty="0">
                <a:solidFill>
                  <a:srgbClr val="7030A0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nina.chagas@lit.ie</a:t>
            </a:r>
            <a:r>
              <a:rPr lang="es-ES" sz="1700" dirty="0">
                <a:solidFill>
                  <a:srgbClr val="7030A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</a:t>
            </a:r>
            <a:r>
              <a:rPr lang="es-ES" sz="1700" u="sng" dirty="0">
                <a:solidFill>
                  <a:srgbClr val="7030A0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International@lit.ie</a:t>
            </a:r>
            <a:r>
              <a:rPr lang="es-ES" sz="1700" dirty="0">
                <a:solidFill>
                  <a:srgbClr val="7030A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s-ES" sz="1700" b="1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Puede encontrar más información en nuestras redes sociales:</a:t>
            </a: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233" name="Google Shape;233;p8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b="1"/>
              <a:t>8</a:t>
            </a:fld>
            <a:r>
              <a:rPr lang="es-ES"/>
              <a:t>  |  Presentation Title</a:t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595959" y="3216276"/>
            <a:ext cx="7509816" cy="2514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F99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Facebook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800" b="1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https://www.facebook.com/TUoftheShannon</a:t>
            </a:r>
            <a:b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7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Twitter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800" b="1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https://twitter.com/TUS_ie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7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LinkedIn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800" b="1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https://www.linkedin.com/company/tus-ie/mycompany/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700" b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Instagram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800" b="1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https://www.instagram.com/tus_ire/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700" b="1" i="0" u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TikTok: </a:t>
            </a:r>
            <a:r>
              <a:rPr lang="es-ES" sz="1800" b="1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https://www.tiktok.com/@tus_ie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b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700" b="1" i="0" u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Web Page: </a:t>
            </a:r>
            <a:r>
              <a:rPr lang="es-ES" sz="1800" b="1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https://tus.ie/</a:t>
            </a:r>
            <a:r>
              <a:rPr lang="es-E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b="1" i="0" u="none" strike="noStrike">
                <a:solidFill>
                  <a:srgbClr val="7030A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#WeareTUS </a:t>
            </a:r>
            <a:endParaRPr sz="1700">
              <a:solidFill>
                <a:srgbClr val="7030A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F28A25D-AD5B-FA6B-CA37-7EB220C17A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0176" y="3216276"/>
            <a:ext cx="2009774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672160" y="708562"/>
            <a:ext cx="10773080" cy="111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lang="es-ES"/>
              <a:t>Gracias por escuchar</a:t>
            </a:r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672160" y="1825625"/>
            <a:ext cx="10773080" cy="400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/>
              <a:t>¿Alguna pregunta?</a:t>
            </a:r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ftr" idx="11"/>
          </p:nvPr>
        </p:nvSpPr>
        <p:spPr>
          <a:xfrm>
            <a:off x="672160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b="1"/>
              <a:t>9</a:t>
            </a:fld>
            <a:r>
              <a:rPr lang="es-ES"/>
              <a:t>  |  Presentation Title</a:t>
            </a:r>
            <a:endParaRPr/>
          </a:p>
        </p:txBody>
      </p:sp>
      <p:pic>
        <p:nvPicPr>
          <p:cNvPr id="243" name="Google Shape;243;p9" descr="A picture containing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375" y="2647950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S">
      <a:dk1>
        <a:srgbClr val="000000"/>
      </a:dk1>
      <a:lt1>
        <a:srgbClr val="FFFFFF"/>
      </a:lt1>
      <a:dk2>
        <a:srgbClr val="A39361"/>
      </a:dk2>
      <a:lt2>
        <a:srgbClr val="E7E6E6"/>
      </a:lt2>
      <a:accent1>
        <a:srgbClr val="AFD2F0"/>
      </a:accent1>
      <a:accent2>
        <a:srgbClr val="F0BEE6"/>
      </a:accent2>
      <a:accent3>
        <a:srgbClr val="E1EB73"/>
      </a:accent3>
      <a:accent4>
        <a:srgbClr val="80E0A7"/>
      </a:accent4>
      <a:accent5>
        <a:srgbClr val="00594C"/>
      </a:accent5>
      <a:accent6>
        <a:srgbClr val="AF272F"/>
      </a:accent6>
      <a:hlink>
        <a:srgbClr val="702F8A"/>
      </a:hlink>
      <a:folHlink>
        <a:srgbClr val="232C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1148</Words>
  <Application>Microsoft Office PowerPoint</Application>
  <PresentationFormat>Panorámica</PresentationFormat>
  <Paragraphs>99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Montserrat</vt:lpstr>
      <vt:lpstr>Montserrat ExtraBold</vt:lpstr>
      <vt:lpstr>Arial</vt:lpstr>
      <vt:lpstr>Montserrat SemiBold</vt:lpstr>
      <vt:lpstr>Arial Black</vt:lpstr>
      <vt:lpstr>Calibri</vt:lpstr>
      <vt:lpstr>Office Theme</vt:lpstr>
      <vt:lpstr>GUÍA EN ESPAÑOL PARA ESTUDIANTES INTERNACIONALES</vt:lpstr>
      <vt:lpstr>LISTA DE FACULTADES MIDWEST</vt:lpstr>
      <vt:lpstr>¿POR QUÉ IRLANDA?</vt:lpstr>
      <vt:lpstr>¿POR QUÉ TUS?</vt:lpstr>
      <vt:lpstr>DEPARTAMENTOS</vt:lpstr>
      <vt:lpstr>REQUISITOS DE INSCRIPCIÓN </vt:lpstr>
      <vt:lpstr>CUALES SON LAS VISAS OFRECIDAS:</vt:lpstr>
      <vt:lpstr>CONTÁCTATE CON NOSOTROS</vt:lpstr>
      <vt:lpstr>Gracias por escuchar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EN ESPAÑOL PARA ESTUDIANTES INTERNACIONALES</dc:title>
  <dc:creator>LUCIA MULLEROVA</dc:creator>
  <cp:lastModifiedBy>Selene Venegas</cp:lastModifiedBy>
  <cp:revision>6</cp:revision>
  <dcterms:created xsi:type="dcterms:W3CDTF">2021-09-21T09:22:04Z</dcterms:created>
  <dcterms:modified xsi:type="dcterms:W3CDTF">2022-06-17T12:43:36Z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7fcb0a-951b-4c4c-9361-86d018aaad2c_Enabled">
    <vt:lpwstr>True</vt:lpwstr>
  </property>
  <property fmtid="{D5CDD505-2E9C-101B-9397-08002B2CF9AE}" pid="3" name="MSIP_Label_3d7fcb0a-951b-4c4c-9361-86d018aaad2c_SiteId">
    <vt:lpwstr>61bfae99-0638-40ac-9c3a-465c4059f96e</vt:lpwstr>
  </property>
  <property fmtid="{D5CDD505-2E9C-101B-9397-08002B2CF9AE}" pid="4" name="MSIP_Label_3d7fcb0a-951b-4c4c-9361-86d018aaad2c_Owner">
    <vt:lpwstr>Nina.Chagas@lit.ie</vt:lpwstr>
  </property>
  <property fmtid="{D5CDD505-2E9C-101B-9397-08002B2CF9AE}" pid="5" name="MSIP_Label_3d7fcb0a-951b-4c4c-9361-86d018aaad2c_SetDate">
    <vt:lpwstr>2021-10-13T13:54:19.7649006Z</vt:lpwstr>
  </property>
  <property fmtid="{D5CDD505-2E9C-101B-9397-08002B2CF9AE}" pid="6" name="MSIP_Label_3d7fcb0a-951b-4c4c-9361-86d018aaad2c_Name">
    <vt:lpwstr>General</vt:lpwstr>
  </property>
  <property fmtid="{D5CDD505-2E9C-101B-9397-08002B2CF9AE}" pid="7" name="MSIP_Label_3d7fcb0a-951b-4c4c-9361-86d018aaad2c_Application">
    <vt:lpwstr>Microsoft Azure Information Protection</vt:lpwstr>
  </property>
  <property fmtid="{D5CDD505-2E9C-101B-9397-08002B2CF9AE}" pid="8" name="MSIP_Label_3d7fcb0a-951b-4c4c-9361-86d018aaad2c_ActionId">
    <vt:lpwstr>96c49b7e-3849-4246-bee0-9a7ccdcc4edc</vt:lpwstr>
  </property>
  <property fmtid="{D5CDD505-2E9C-101B-9397-08002B2CF9AE}" pid="9" name="MSIP_Label_3d7fcb0a-951b-4c4c-9361-86d018aaad2c_Extended_MSFT_Method">
    <vt:lpwstr>Automatic</vt:lpwstr>
  </property>
  <property fmtid="{D5CDD505-2E9C-101B-9397-08002B2CF9AE}" pid="10" name="Sensitivity">
    <vt:lpwstr>General</vt:lpwstr>
  </property>
</Properties>
</file>