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2" r:id="rId4"/>
    <p:sldId id="269" r:id="rId5"/>
    <p:sldId id="267" r:id="rId6"/>
    <p:sldId id="271" r:id="rId7"/>
    <p:sldId id="272" r:id="rId8"/>
    <p:sldId id="275" r:id="rId9"/>
    <p:sldId id="276" r:id="rId10"/>
    <p:sldId id="277" r:id="rId11"/>
    <p:sldId id="278" r:id="rId12"/>
    <p:sldId id="290" r:id="rId13"/>
    <p:sldId id="289" r:id="rId14"/>
    <p:sldId id="279" r:id="rId15"/>
    <p:sldId id="280" r:id="rId16"/>
    <p:sldId id="266" r:id="rId17"/>
    <p:sldId id="288" r:id="rId18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A1776-FEF4-4C9F-B403-66A1CD79F984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CE1BE-FD3E-4EA5-A253-FAEA64E02A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28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56" y="2511550"/>
            <a:ext cx="6498337" cy="37063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0" y="5644769"/>
            <a:ext cx="1146049" cy="743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90BE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D457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90BE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90BE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956" y="573278"/>
            <a:ext cx="11626087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90BE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814" y="1519262"/>
            <a:ext cx="11200371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D457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fo@workandstudy.travel" TargetMode="Externa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7E9EB-7EAD-4BED-8C2D-E443A9CF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56" y="573278"/>
            <a:ext cx="11626087" cy="477054"/>
          </a:xfrm>
        </p:spPr>
        <p:txBody>
          <a:bodyPr/>
          <a:lstStyle/>
          <a:p>
            <a:r>
              <a:rPr lang="es-ES" dirty="0"/>
              <a:t>Qué puedo estudiar en Irlanda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47330C-81AF-430D-8738-7B44FDDB4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956" y="1443188"/>
            <a:ext cx="5066786" cy="276999"/>
          </a:xfrm>
        </p:spPr>
        <p:txBody>
          <a:bodyPr/>
          <a:lstStyle/>
          <a:p>
            <a:r>
              <a:rPr lang="es-ES" dirty="0"/>
              <a:t>Licenciaturas, Maestrías y Doctorados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03C4EC-FD2A-4E04-B8CE-4B867C77999B}"/>
              </a:ext>
            </a:extLst>
          </p:cNvPr>
          <p:cNvSpPr txBox="1"/>
          <p:nvPr/>
        </p:nvSpPr>
        <p:spPr>
          <a:xfrm>
            <a:off x="7086600" y="1447800"/>
            <a:ext cx="495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Licenciaturas nivel 7 y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3 o 4 años en absolutamente todas las disciplinas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Impartidas presencialmente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Planes de estudio diseñados para obtener todos los conocimientos académicos y componentes prácticos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Permiso </a:t>
            </a:r>
            <a:r>
              <a:rPr lang="es-ES" dirty="0" err="1"/>
              <a:t>postgraduación</a:t>
            </a:r>
            <a:r>
              <a:rPr lang="es-ES" dirty="0"/>
              <a:t> de 1 año solo para las Licenciaturas nivel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543462-444A-4423-BCA0-C2DAFDAB10E6}"/>
              </a:ext>
            </a:extLst>
          </p:cNvPr>
          <p:cNvSpPr txBox="1"/>
          <p:nvPr/>
        </p:nvSpPr>
        <p:spPr>
          <a:xfrm>
            <a:off x="7215809" y="42672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Maestrías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Regularmente, un año de duración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Impartidas presencialmente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Planes de estudio modernos, impartidos por profesores involucrados en la industria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Permiso </a:t>
            </a:r>
            <a:r>
              <a:rPr lang="es-ES" dirty="0" err="1"/>
              <a:t>postgraduación</a:t>
            </a:r>
            <a:r>
              <a:rPr lang="es-ES" dirty="0"/>
              <a:t> de 2 años</a:t>
            </a:r>
          </a:p>
        </p:txBody>
      </p:sp>
    </p:spTree>
    <p:extLst>
      <p:ext uri="{BB962C8B-B14F-4D97-AF65-F5344CB8AC3E}">
        <p14:creationId xmlns:p14="http://schemas.microsoft.com/office/powerpoint/2010/main" val="330562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/>
          <p:nvPr/>
        </p:nvSpPr>
        <p:spPr>
          <a:xfrm>
            <a:off x="428" y="0"/>
            <a:ext cx="12191145" cy="6858000"/>
          </a:xfrm>
          <a:prstGeom prst="rect">
            <a:avLst/>
          </a:prstGeom>
          <a:solidFill>
            <a:srgbClr val="2D3E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09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428" y="6201465"/>
            <a:ext cx="12191145" cy="6565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09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title"/>
          </p:nvPr>
        </p:nvSpPr>
        <p:spPr>
          <a:xfrm>
            <a:off x="440572" y="585896"/>
            <a:ext cx="3221323" cy="93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7" rIns="0" bIns="0" anchor="t" anchorCtr="0">
            <a:spAutoFit/>
          </a:bodyPr>
          <a:lstStyle/>
          <a:p>
            <a:pPr marL="7701" algn="l" rtl="0">
              <a:buSzPts val="1400"/>
            </a:pPr>
            <a:r>
              <a:rPr lang="es-MX" sz="3002" dirty="0" err="1">
                <a:solidFill>
                  <a:schemeClr val="lt1"/>
                </a:solidFill>
                <a:latin typeface="Montserrat" panose="00000500000000000000" pitchFamily="2" charset="0"/>
                <a:ea typeface="Source Sans Pro"/>
                <a:cs typeface="Source Sans Pro"/>
                <a:sym typeface="Source Sans Pro"/>
              </a:rPr>
              <a:t>Pathway</a:t>
            </a:r>
            <a:r>
              <a:rPr lang="es-MX" sz="3002" dirty="0">
                <a:solidFill>
                  <a:schemeClr val="lt1"/>
                </a:solidFill>
                <a:latin typeface="Montserrat" panose="00000500000000000000" pitchFamily="2" charset="0"/>
                <a:ea typeface="Source Sans Pro"/>
                <a:cs typeface="Source Sans Pro"/>
                <a:sym typeface="Source Sans Pro"/>
              </a:rPr>
              <a:t> </a:t>
            </a:r>
            <a:br>
              <a:rPr lang="es-MX" sz="3002" dirty="0">
                <a:solidFill>
                  <a:schemeClr val="lt1"/>
                </a:solidFill>
                <a:latin typeface="Montserrat" panose="00000500000000000000" pitchFamily="2" charset="0"/>
                <a:ea typeface="Source Sans Pro"/>
                <a:cs typeface="Source Sans Pro"/>
                <a:sym typeface="Source Sans Pro"/>
              </a:rPr>
            </a:br>
            <a:r>
              <a:rPr lang="es-MX" sz="3002" dirty="0" err="1">
                <a:solidFill>
                  <a:schemeClr val="lt1"/>
                </a:solidFill>
                <a:latin typeface="Montserrat" panose="00000500000000000000" pitchFamily="2" charset="0"/>
                <a:ea typeface="Source Sans Pro"/>
                <a:cs typeface="Source Sans Pro"/>
                <a:sym typeface="Source Sans Pro"/>
              </a:rPr>
              <a:t>Programmes</a:t>
            </a:r>
            <a:endParaRPr sz="3002" dirty="0">
              <a:solidFill>
                <a:srgbClr val="FFC000"/>
              </a:solidFill>
              <a:latin typeface="Montserrat" panose="00000500000000000000" pitchFamily="2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4495" y="522096"/>
            <a:ext cx="3221323" cy="245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2909" y="3252871"/>
            <a:ext cx="5094473" cy="218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556D3E1-19DC-4CAF-9AFC-F1CF1D153840}"/>
              </a:ext>
            </a:extLst>
          </p:cNvPr>
          <p:cNvSpPr/>
          <p:nvPr/>
        </p:nvSpPr>
        <p:spPr>
          <a:xfrm>
            <a:off x="440571" y="2581160"/>
            <a:ext cx="5779672" cy="328318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92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1CB928-D580-497A-9BB5-2B9353240304}"/>
              </a:ext>
            </a:extLst>
          </p:cNvPr>
          <p:cNvSpPr txBox="1"/>
          <p:nvPr/>
        </p:nvSpPr>
        <p:spPr>
          <a:xfrm>
            <a:off x="675061" y="2973381"/>
            <a:ext cx="5230717" cy="253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1" marR="149020" algn="just">
              <a:lnSpc>
                <a:spcPct val="101000"/>
              </a:lnSpc>
              <a:buClr>
                <a:srgbClr val="000000"/>
              </a:buClr>
              <a:buSzPts val="2450"/>
            </a:pPr>
            <a:r>
              <a:rPr lang="es-MX" sz="133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Los </a:t>
            </a:r>
            <a:r>
              <a:rPr lang="es-MX" sz="1334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pathway</a:t>
            </a:r>
            <a:r>
              <a:rPr lang="es-MX" sz="133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 </a:t>
            </a:r>
            <a:r>
              <a:rPr lang="es-MX" sz="1334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programmes</a:t>
            </a:r>
            <a:r>
              <a:rPr lang="es-MX" sz="133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 estás diseñados para preparar a los estudiantes para que alcancen el nivel de inglés requerido para ingresar a la educación superior en Irlanda y más allá.</a:t>
            </a:r>
          </a:p>
          <a:p>
            <a:pPr algn="just">
              <a:spcBef>
                <a:spcPts val="21"/>
              </a:spcBef>
              <a:buClr>
                <a:srgbClr val="000000"/>
              </a:buClr>
              <a:buSzPts val="2400"/>
            </a:pPr>
            <a:endParaRPr lang="es-MX" sz="1334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ource Sans Pro"/>
            </a:endParaRPr>
          </a:p>
          <a:p>
            <a:pPr marL="7701" marR="3081" algn="just">
              <a:lnSpc>
                <a:spcPct val="101000"/>
              </a:lnSpc>
              <a:buClr>
                <a:srgbClr val="000000"/>
              </a:buClr>
              <a:buSzPts val="2450"/>
            </a:pPr>
            <a:r>
              <a:rPr lang="es-MX" sz="1334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Es ideal para estudiantes que desean prepararse y lograr puntajes avanzados en IELTS mientras viven y trabajan en un hermoso país y experimentan la auténtica vida Irlandesa.</a:t>
            </a:r>
          </a:p>
          <a:p>
            <a:pPr algn="just">
              <a:spcBef>
                <a:spcPts val="21"/>
              </a:spcBef>
              <a:buClr>
                <a:srgbClr val="000000"/>
              </a:buClr>
              <a:buSzPts val="2400"/>
            </a:pPr>
            <a:endParaRPr lang="es-MX" sz="1334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ource Sans Pro"/>
            </a:endParaRPr>
          </a:p>
          <a:p>
            <a:pPr marL="7701" marR="256452" algn="just">
              <a:lnSpc>
                <a:spcPct val="101000"/>
              </a:lnSpc>
              <a:buClr>
                <a:srgbClr val="000000"/>
              </a:buClr>
              <a:buSzPts val="2450"/>
            </a:pPr>
            <a:r>
              <a:rPr lang="es-MX" sz="1334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rPr>
              <a:t>Los programas suelen incluir 6 meses (25 semanas) de matrícula, un examen IELTS y vacaciones de 8 semanas dentro de un permiso  de estudio y trabajo de 8 meses.</a:t>
            </a:r>
          </a:p>
          <a:p>
            <a:endParaRPr lang="es-MX" sz="1092" dirty="0"/>
          </a:p>
        </p:txBody>
      </p:sp>
      <p:sp>
        <p:nvSpPr>
          <p:cNvPr id="15" name="Google Shape;96;p3">
            <a:extLst>
              <a:ext uri="{FF2B5EF4-FFF2-40B4-BE49-F238E27FC236}">
                <a16:creationId xmlns:a16="http://schemas.microsoft.com/office/drawing/2014/main" id="{C0BA1661-6666-4FCC-B330-7D45A752339E}"/>
              </a:ext>
            </a:extLst>
          </p:cNvPr>
          <p:cNvSpPr txBox="1">
            <a:spLocks/>
          </p:cNvSpPr>
          <p:nvPr/>
        </p:nvSpPr>
        <p:spPr>
          <a:xfrm>
            <a:off x="1151314" y="6481790"/>
            <a:ext cx="1070137" cy="14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50" b="0" i="0" u="none" strike="noStrike" cap="none">
                <a:solidFill>
                  <a:srgbClr val="2938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701"/>
            <a:r>
              <a:rPr lang="es-MX" sz="879" dirty="0">
                <a:solidFill>
                  <a:srgbClr val="3C4981"/>
                </a:solidFill>
              </a:rPr>
              <a:t>workandstudy.travel</a:t>
            </a:r>
          </a:p>
        </p:txBody>
      </p:sp>
      <p:cxnSp>
        <p:nvCxnSpPr>
          <p:cNvPr id="17" name="Google Shape;102;p3">
            <a:extLst>
              <a:ext uri="{FF2B5EF4-FFF2-40B4-BE49-F238E27FC236}">
                <a16:creationId xmlns:a16="http://schemas.microsoft.com/office/drawing/2014/main" id="{E7A3DE02-5CB9-4201-BF68-E1DEE8F972A1}"/>
              </a:ext>
            </a:extLst>
          </p:cNvPr>
          <p:cNvCxnSpPr/>
          <p:nvPr/>
        </p:nvCxnSpPr>
        <p:spPr>
          <a:xfrm>
            <a:off x="1012948" y="6412854"/>
            <a:ext cx="0" cy="261074"/>
          </a:xfrm>
          <a:prstGeom prst="straightConnector1">
            <a:avLst/>
          </a:prstGeom>
          <a:noFill/>
          <a:ln w="9525" cap="flat" cmpd="sng">
            <a:solidFill>
              <a:srgbClr val="3C498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146AB5F4-6032-4E3C-B9BE-373332D23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08" y="6365206"/>
            <a:ext cx="475161" cy="3563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069339"/>
              <a:ext cx="2334768" cy="10667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4136135"/>
              <a:ext cx="4623816" cy="19232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5128" y="4624199"/>
            <a:ext cx="11347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-35" dirty="0">
                <a:latin typeface="Verdana"/>
                <a:cs typeface="Verdana"/>
              </a:rPr>
              <a:t>workandstudy.travel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2338" y="4621524"/>
            <a:ext cx="12414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-30" dirty="0">
                <a:latin typeface="Verdana"/>
                <a:cs typeface="Verdana"/>
              </a:rPr>
              <a:t>@workandstudy.travel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2269" y="4625982"/>
            <a:ext cx="11950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-35" dirty="0">
                <a:latin typeface="Verdana"/>
                <a:cs typeface="Verdana"/>
              </a:rPr>
              <a:t>w</a:t>
            </a:r>
            <a:r>
              <a:rPr sz="800" b="1" spc="-25" dirty="0">
                <a:latin typeface="Verdana"/>
                <a:cs typeface="Verdana"/>
              </a:rPr>
              <a:t>o</a:t>
            </a:r>
            <a:r>
              <a:rPr sz="800" b="1" spc="-70" dirty="0">
                <a:latin typeface="Verdana"/>
                <a:cs typeface="Verdana"/>
              </a:rPr>
              <a:t>r</a:t>
            </a:r>
            <a:r>
              <a:rPr sz="800" b="1" spc="-5" dirty="0">
                <a:latin typeface="Verdana"/>
                <a:cs typeface="Verdana"/>
              </a:rPr>
              <a:t>k</a:t>
            </a:r>
            <a:r>
              <a:rPr sz="800" b="1" spc="-60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a</a:t>
            </a:r>
            <a:r>
              <a:rPr sz="800" b="1" spc="-15" dirty="0">
                <a:latin typeface="Verdana"/>
                <a:cs typeface="Verdana"/>
              </a:rPr>
              <a:t>n</a:t>
            </a:r>
            <a:r>
              <a:rPr sz="800" b="1" dirty="0">
                <a:latin typeface="Verdana"/>
                <a:cs typeface="Verdana"/>
              </a:rPr>
              <a:t>d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60" dirty="0">
                <a:latin typeface="Verdana"/>
                <a:cs typeface="Verdana"/>
              </a:rPr>
              <a:t>s</a:t>
            </a:r>
            <a:r>
              <a:rPr sz="800" b="1" spc="-10" dirty="0">
                <a:latin typeface="Verdana"/>
                <a:cs typeface="Verdana"/>
              </a:rPr>
              <a:t>t</a:t>
            </a:r>
            <a:r>
              <a:rPr sz="800" b="1" spc="-15" dirty="0">
                <a:latin typeface="Verdana"/>
                <a:cs typeface="Verdana"/>
              </a:rPr>
              <a:t>u</a:t>
            </a:r>
            <a:r>
              <a:rPr sz="800" b="1" spc="-5" dirty="0">
                <a:latin typeface="Verdana"/>
                <a:cs typeface="Verdana"/>
              </a:rPr>
              <a:t>d</a:t>
            </a:r>
            <a:r>
              <a:rPr sz="800" b="1" spc="-40" dirty="0">
                <a:latin typeface="Verdana"/>
                <a:cs typeface="Verdana"/>
              </a:rPr>
              <a:t>y</a:t>
            </a:r>
            <a:r>
              <a:rPr sz="800" b="1" spc="-6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t</a:t>
            </a:r>
            <a:r>
              <a:rPr sz="800" b="1" spc="-70" dirty="0">
                <a:latin typeface="Verdana"/>
                <a:cs typeface="Verdana"/>
              </a:rPr>
              <a:t>r</a:t>
            </a:r>
            <a:r>
              <a:rPr sz="800" b="1" spc="-35" dirty="0">
                <a:latin typeface="Verdana"/>
                <a:cs typeface="Verdana"/>
              </a:rPr>
              <a:t>a</a:t>
            </a:r>
            <a:r>
              <a:rPr sz="800" b="1" spc="-55" dirty="0">
                <a:latin typeface="Verdana"/>
                <a:cs typeface="Verdana"/>
              </a:rPr>
              <a:t>v</a:t>
            </a:r>
            <a:r>
              <a:rPr sz="800" b="1" spc="-35" dirty="0">
                <a:latin typeface="Verdana"/>
                <a:cs typeface="Verdana"/>
              </a:rPr>
              <a:t>e</a:t>
            </a:r>
            <a:r>
              <a:rPr sz="800" b="1" spc="-30" dirty="0">
                <a:latin typeface="Verdana"/>
                <a:cs typeface="Verdana"/>
              </a:rPr>
              <a:t>l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0747" y="4625982"/>
            <a:ext cx="11347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-35" dirty="0">
                <a:latin typeface="Verdana"/>
                <a:cs typeface="Verdana"/>
              </a:rPr>
              <a:t>workandstudy.travel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7886" y="3537343"/>
            <a:ext cx="350329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65" dirty="0">
                <a:latin typeface="Verdana"/>
                <a:cs typeface="Verdana"/>
                <a:hlinkClick r:id="rId5"/>
              </a:rPr>
              <a:t>info@workandstudy.travel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956" y="573278"/>
            <a:ext cx="7032244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PERMISO</a:t>
            </a:r>
            <a:r>
              <a:rPr lang="es-ES" spc="-114" dirty="0"/>
              <a:t>S</a:t>
            </a:r>
            <a:r>
              <a:rPr spc="-60" dirty="0"/>
              <a:t> </a:t>
            </a:r>
            <a:r>
              <a:rPr spc="-70" dirty="0"/>
              <a:t>D</a:t>
            </a:r>
            <a:r>
              <a:rPr spc="-60" dirty="0"/>
              <a:t>E</a:t>
            </a:r>
            <a:r>
              <a:rPr spc="-50" dirty="0"/>
              <a:t> </a:t>
            </a:r>
            <a:r>
              <a:rPr spc="-135" dirty="0"/>
              <a:t>TRABAJ</a:t>
            </a:r>
            <a:r>
              <a:rPr spc="-150" dirty="0"/>
              <a:t>O</a:t>
            </a:r>
            <a:endParaRPr spc="-125" dirty="0"/>
          </a:p>
        </p:txBody>
      </p:sp>
      <p:sp>
        <p:nvSpPr>
          <p:cNvPr id="4" name="object 4"/>
          <p:cNvSpPr txBox="1"/>
          <p:nvPr/>
        </p:nvSpPr>
        <p:spPr>
          <a:xfrm>
            <a:off x="1392427" y="6455664"/>
            <a:ext cx="27635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25" dirty="0">
                <a:solidFill>
                  <a:srgbClr val="78BBB1"/>
                </a:solidFill>
                <a:latin typeface="Verdana"/>
                <a:cs typeface="Verdana"/>
              </a:rPr>
              <a:t>*Salario </a:t>
            </a:r>
            <a:r>
              <a:rPr sz="1100" b="1" i="1" spc="25" dirty="0">
                <a:solidFill>
                  <a:srgbClr val="78BBB1"/>
                </a:solidFill>
                <a:latin typeface="Verdana"/>
                <a:cs typeface="Verdana"/>
              </a:rPr>
              <a:t>mínimo</a:t>
            </a:r>
            <a:r>
              <a:rPr sz="1100" b="1" i="1" spc="-75" dirty="0">
                <a:solidFill>
                  <a:srgbClr val="78BBB1"/>
                </a:solidFill>
                <a:latin typeface="Verdana"/>
                <a:cs typeface="Verdana"/>
              </a:rPr>
              <a:t> </a:t>
            </a:r>
            <a:r>
              <a:rPr sz="1100" b="1" i="1" spc="65" dirty="0">
                <a:solidFill>
                  <a:srgbClr val="78BBB1"/>
                </a:solidFill>
                <a:latin typeface="Verdana"/>
                <a:cs typeface="Verdana"/>
              </a:rPr>
              <a:t>para</a:t>
            </a:r>
            <a:r>
              <a:rPr sz="1100" b="1" i="1" spc="-40" dirty="0">
                <a:solidFill>
                  <a:srgbClr val="78BBB1"/>
                </a:solidFill>
                <a:latin typeface="Verdana"/>
                <a:cs typeface="Verdana"/>
              </a:rPr>
              <a:t> </a:t>
            </a:r>
            <a:r>
              <a:rPr sz="1100" b="1" i="1" spc="10" dirty="0">
                <a:solidFill>
                  <a:srgbClr val="78BBB1"/>
                </a:solidFill>
                <a:latin typeface="Verdana"/>
                <a:cs typeface="Verdana"/>
              </a:rPr>
              <a:t>estudiantes.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8448" y="2694500"/>
            <a:ext cx="5148906" cy="11560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55300" y="6393688"/>
            <a:ext cx="10985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0" dirty="0">
                <a:solidFill>
                  <a:srgbClr val="48537D"/>
                </a:solidFill>
                <a:latin typeface="Verdana"/>
                <a:cs typeface="Verdana"/>
              </a:rPr>
              <a:t>WORK</a:t>
            </a:r>
            <a:r>
              <a:rPr sz="700" b="1" spc="-120" dirty="0">
                <a:solidFill>
                  <a:srgbClr val="48537D"/>
                </a:solidFill>
                <a:latin typeface="Verdana"/>
                <a:cs typeface="Verdana"/>
              </a:rPr>
              <a:t> </a:t>
            </a:r>
            <a:r>
              <a:rPr sz="700" b="1" spc="-85" dirty="0">
                <a:solidFill>
                  <a:srgbClr val="48537D"/>
                </a:solidFill>
                <a:latin typeface="Verdana"/>
                <a:cs typeface="Verdana"/>
              </a:rPr>
              <a:t>·</a:t>
            </a:r>
            <a:r>
              <a:rPr sz="700" b="1" spc="-100" dirty="0">
                <a:solidFill>
                  <a:srgbClr val="48537D"/>
                </a:solidFill>
                <a:latin typeface="Verdana"/>
                <a:cs typeface="Verdana"/>
              </a:rPr>
              <a:t> </a:t>
            </a:r>
            <a:r>
              <a:rPr sz="700" b="1" spc="-45" dirty="0">
                <a:solidFill>
                  <a:srgbClr val="48537D"/>
                </a:solidFill>
                <a:latin typeface="Verdana"/>
                <a:cs typeface="Verdana"/>
              </a:rPr>
              <a:t>STUDY</a:t>
            </a:r>
            <a:r>
              <a:rPr sz="700" b="1" spc="-170" dirty="0">
                <a:solidFill>
                  <a:srgbClr val="48537D"/>
                </a:solidFill>
                <a:latin typeface="Verdana"/>
                <a:cs typeface="Verdana"/>
              </a:rPr>
              <a:t> </a:t>
            </a:r>
            <a:r>
              <a:rPr sz="700" b="1" spc="-85" dirty="0">
                <a:solidFill>
                  <a:srgbClr val="48537D"/>
                </a:solidFill>
                <a:latin typeface="Verdana"/>
                <a:cs typeface="Verdana"/>
              </a:rPr>
              <a:t>·</a:t>
            </a:r>
            <a:r>
              <a:rPr sz="700" b="1" spc="-135" dirty="0">
                <a:solidFill>
                  <a:srgbClr val="48537D"/>
                </a:solidFill>
                <a:latin typeface="Verdana"/>
                <a:cs typeface="Verdana"/>
              </a:rPr>
              <a:t> </a:t>
            </a:r>
            <a:r>
              <a:rPr sz="700" b="1" spc="-35" dirty="0">
                <a:solidFill>
                  <a:srgbClr val="48537D"/>
                </a:solidFill>
                <a:latin typeface="Verdana"/>
                <a:cs typeface="Verdana"/>
              </a:rPr>
              <a:t>TRAVEL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56166" y="1915377"/>
            <a:ext cx="11200371" cy="2137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48400" marR="5080" indent="19050">
              <a:lnSpc>
                <a:spcPct val="107100"/>
              </a:lnSpc>
              <a:spcBef>
                <a:spcPts val="95"/>
              </a:spcBef>
            </a:pPr>
            <a:r>
              <a:rPr lang="es-ES" spc="15" dirty="0">
                <a:latin typeface="Arial MT"/>
                <a:cs typeface="Arial" panose="020B0604020202020204" pitchFamily="34" charset="0"/>
              </a:rPr>
              <a:t>Ir</a:t>
            </a:r>
            <a:r>
              <a:rPr spc="15" dirty="0" err="1">
                <a:latin typeface="Arial MT"/>
                <a:cs typeface="Arial" panose="020B0604020202020204" pitchFamily="34" charset="0"/>
              </a:rPr>
              <a:t>landa</a:t>
            </a:r>
            <a:r>
              <a:rPr spc="-175" dirty="0">
                <a:latin typeface="Arial MT"/>
                <a:cs typeface="Arial" panose="020B0604020202020204" pitchFamily="34" charset="0"/>
              </a:rPr>
              <a:t> </a:t>
            </a:r>
            <a:r>
              <a:rPr spc="-15" dirty="0">
                <a:latin typeface="Arial MT"/>
                <a:cs typeface="Arial" panose="020B0604020202020204" pitchFamily="34" charset="0"/>
              </a:rPr>
              <a:t>ofre</a:t>
            </a:r>
            <a:r>
              <a:rPr spc="40" dirty="0">
                <a:latin typeface="Arial MT"/>
                <a:cs typeface="Arial" panose="020B0604020202020204" pitchFamily="34" charset="0"/>
              </a:rPr>
              <a:t>c</a:t>
            </a:r>
            <a:r>
              <a:rPr spc="55" dirty="0">
                <a:latin typeface="Arial MT"/>
                <a:cs typeface="Arial" panose="020B0604020202020204" pitchFamily="34" charset="0"/>
              </a:rPr>
              <a:t>e</a:t>
            </a:r>
            <a:r>
              <a:rPr spc="-155" dirty="0">
                <a:latin typeface="Arial MT"/>
                <a:cs typeface="Arial" panose="020B0604020202020204" pitchFamily="34" charset="0"/>
              </a:rPr>
              <a:t> </a:t>
            </a:r>
            <a:r>
              <a:rPr spc="-15" dirty="0">
                <a:latin typeface="Arial MT"/>
                <a:cs typeface="Arial" panose="020B0604020202020204" pitchFamily="34" charset="0"/>
              </a:rPr>
              <a:t>l</a:t>
            </a:r>
            <a:r>
              <a:rPr spc="10" dirty="0">
                <a:latin typeface="Arial MT"/>
                <a:cs typeface="Arial" panose="020B0604020202020204" pitchFamily="34" charset="0"/>
              </a:rPr>
              <a:t>a</a:t>
            </a:r>
            <a:r>
              <a:rPr spc="-200" dirty="0">
                <a:latin typeface="Arial MT"/>
                <a:cs typeface="Arial" panose="020B0604020202020204" pitchFamily="34" charset="0"/>
              </a:rPr>
              <a:t> </a:t>
            </a:r>
            <a:r>
              <a:rPr spc="40" dirty="0">
                <a:latin typeface="Arial MT"/>
                <a:cs typeface="Arial" panose="020B0604020202020204" pitchFamily="34" charset="0"/>
              </a:rPr>
              <a:t>oportunidad</a:t>
            </a:r>
            <a:r>
              <a:rPr spc="-100" dirty="0">
                <a:latin typeface="Arial MT"/>
                <a:cs typeface="Arial" panose="020B0604020202020204" pitchFamily="34" charset="0"/>
              </a:rPr>
              <a:t> </a:t>
            </a:r>
            <a:r>
              <a:rPr spc="20" dirty="0">
                <a:latin typeface="Arial MT"/>
                <a:cs typeface="Arial" panose="020B0604020202020204" pitchFamily="34" charset="0"/>
              </a:rPr>
              <a:t>d</a:t>
            </a:r>
            <a:r>
              <a:rPr spc="30" dirty="0">
                <a:latin typeface="Arial MT"/>
                <a:cs typeface="Arial" panose="020B0604020202020204" pitchFamily="34" charset="0"/>
              </a:rPr>
              <a:t>e</a:t>
            </a:r>
            <a:r>
              <a:rPr spc="-155" dirty="0">
                <a:latin typeface="Arial MT"/>
                <a:cs typeface="Arial" panose="020B0604020202020204" pitchFamily="34" charset="0"/>
              </a:rPr>
              <a:t> </a:t>
            </a:r>
            <a:r>
              <a:rPr spc="-25" dirty="0">
                <a:latin typeface="Arial MT"/>
                <a:cs typeface="Arial" panose="020B0604020202020204" pitchFamily="34" charset="0"/>
              </a:rPr>
              <a:t>trabajar  </a:t>
            </a:r>
            <a:r>
              <a:rPr b="1" u="sng" spc="-45" dirty="0">
                <a:uFill>
                  <a:solidFill>
                    <a:srgbClr val="3D4571"/>
                  </a:solidFill>
                </a:uFill>
                <a:latin typeface="Arial MT"/>
                <a:cs typeface="Arial" panose="020B0604020202020204" pitchFamily="34" charset="0"/>
              </a:rPr>
              <a:t>mientra</a:t>
            </a:r>
            <a:r>
              <a:rPr b="1" u="sng" spc="-95" dirty="0">
                <a:uFill>
                  <a:solidFill>
                    <a:srgbClr val="3D4571"/>
                  </a:solidFill>
                </a:uFill>
                <a:latin typeface="Arial MT"/>
                <a:cs typeface="Arial" panose="020B0604020202020204" pitchFamily="34" charset="0"/>
              </a:rPr>
              <a:t>s</a:t>
            </a:r>
            <a:r>
              <a:rPr b="1" u="sng" spc="-55" dirty="0">
                <a:uFill>
                  <a:solidFill>
                    <a:srgbClr val="3D4571"/>
                  </a:solidFill>
                </a:uFill>
                <a:latin typeface="Arial MT"/>
                <a:cs typeface="Arial" panose="020B0604020202020204" pitchFamily="34" charset="0"/>
              </a:rPr>
              <a:t> </a:t>
            </a:r>
            <a:r>
              <a:rPr b="1" u="sng" spc="-100" dirty="0">
                <a:uFill>
                  <a:solidFill>
                    <a:srgbClr val="3D4571"/>
                  </a:solidFill>
                </a:uFill>
                <a:latin typeface="Arial MT"/>
                <a:cs typeface="Arial" panose="020B0604020202020204" pitchFamily="34" charset="0"/>
              </a:rPr>
              <a:t>s</a:t>
            </a:r>
            <a:r>
              <a:rPr b="1" u="sng" spc="-20" dirty="0">
                <a:uFill>
                  <a:solidFill>
                    <a:srgbClr val="3D4571"/>
                  </a:solidFill>
                </a:uFill>
                <a:latin typeface="Arial MT"/>
                <a:cs typeface="Arial" panose="020B0604020202020204" pitchFamily="34" charset="0"/>
              </a:rPr>
              <a:t>e</a:t>
            </a:r>
            <a:r>
              <a:rPr b="1" u="sng" spc="-125" dirty="0">
                <a:uFill>
                  <a:solidFill>
                    <a:srgbClr val="3D4571"/>
                  </a:solidFill>
                </a:uFill>
                <a:latin typeface="Arial MT"/>
                <a:cs typeface="Arial" panose="020B0604020202020204" pitchFamily="34" charset="0"/>
              </a:rPr>
              <a:t> </a:t>
            </a:r>
            <a:r>
              <a:rPr b="1" u="sng" spc="-75" dirty="0">
                <a:uFill>
                  <a:solidFill>
                    <a:srgbClr val="3D4571"/>
                  </a:solidFill>
                </a:uFill>
                <a:latin typeface="Arial MT"/>
                <a:cs typeface="Arial" panose="020B0604020202020204" pitchFamily="34" charset="0"/>
              </a:rPr>
              <a:t>estudia:</a:t>
            </a:r>
            <a:r>
              <a:rPr b="1" spc="-30" dirty="0">
                <a:latin typeface="Arial MT"/>
                <a:cs typeface="Arial" panose="020B0604020202020204" pitchFamily="34" charset="0"/>
              </a:rPr>
              <a:t> </a:t>
            </a:r>
            <a:r>
              <a:rPr spc="-85" dirty="0">
                <a:latin typeface="Arial MT"/>
                <a:cs typeface="Arial" panose="020B0604020202020204" pitchFamily="34" charset="0"/>
              </a:rPr>
              <a:t>2</a:t>
            </a:r>
            <a:r>
              <a:rPr spc="-80" dirty="0">
                <a:latin typeface="Arial MT"/>
                <a:cs typeface="Arial" panose="020B0604020202020204" pitchFamily="34" charset="0"/>
              </a:rPr>
              <a:t>0</a:t>
            </a:r>
            <a:r>
              <a:rPr spc="35" dirty="0">
                <a:latin typeface="Arial MT"/>
                <a:cs typeface="Arial" panose="020B0604020202020204" pitchFamily="34" charset="0"/>
              </a:rPr>
              <a:t> </a:t>
            </a:r>
            <a:r>
              <a:rPr spc="-35" dirty="0">
                <a:latin typeface="Arial MT"/>
                <a:cs typeface="Arial" panose="020B0604020202020204" pitchFamily="34" charset="0"/>
              </a:rPr>
              <a:t>h</a:t>
            </a:r>
            <a:r>
              <a:rPr spc="-20" dirty="0">
                <a:latin typeface="Arial MT"/>
                <a:cs typeface="Arial" panose="020B0604020202020204" pitchFamily="34" charset="0"/>
              </a:rPr>
              <a:t>s/semana</a:t>
            </a:r>
            <a:r>
              <a:rPr spc="-305" dirty="0">
                <a:latin typeface="Arial MT"/>
                <a:cs typeface="Arial" panose="020B0604020202020204" pitchFamily="34" charset="0"/>
              </a:rPr>
              <a:t> </a:t>
            </a:r>
            <a:r>
              <a:rPr spc="-25" dirty="0">
                <a:latin typeface="Arial MT"/>
                <a:cs typeface="Arial" panose="020B0604020202020204" pitchFamily="34" charset="0"/>
              </a:rPr>
              <a:t>y</a:t>
            </a:r>
            <a:r>
              <a:rPr dirty="0">
                <a:latin typeface="Arial MT"/>
                <a:cs typeface="Arial" panose="020B0604020202020204" pitchFamily="34" charset="0"/>
              </a:rPr>
              <a:t> </a:t>
            </a:r>
            <a:r>
              <a:rPr spc="-25" dirty="0">
                <a:latin typeface="Arial MT"/>
                <a:cs typeface="Arial" panose="020B0604020202020204" pitchFamily="34" charset="0"/>
              </a:rPr>
              <a:t>hasta  </a:t>
            </a:r>
            <a:r>
              <a:rPr spc="-5" dirty="0">
                <a:latin typeface="Arial MT"/>
                <a:cs typeface="Arial" panose="020B0604020202020204" pitchFamily="34" charset="0"/>
              </a:rPr>
              <a:t>40</a:t>
            </a:r>
            <a:r>
              <a:rPr spc="60" dirty="0">
                <a:latin typeface="Arial MT"/>
                <a:cs typeface="Arial" panose="020B0604020202020204" pitchFamily="34" charset="0"/>
              </a:rPr>
              <a:t> </a:t>
            </a:r>
            <a:r>
              <a:rPr spc="-25" dirty="0">
                <a:latin typeface="Arial MT"/>
                <a:cs typeface="Arial" panose="020B0604020202020204" pitchFamily="34" charset="0"/>
              </a:rPr>
              <a:t>hs/seman</a:t>
            </a:r>
            <a:r>
              <a:rPr spc="-20" dirty="0">
                <a:latin typeface="Arial MT"/>
                <a:cs typeface="Arial" panose="020B0604020202020204" pitchFamily="34" charset="0"/>
              </a:rPr>
              <a:t>a</a:t>
            </a:r>
            <a:r>
              <a:rPr spc="-165" dirty="0">
                <a:latin typeface="Arial MT"/>
                <a:cs typeface="Arial" panose="020B0604020202020204" pitchFamily="34" charset="0"/>
              </a:rPr>
              <a:t> </a:t>
            </a:r>
            <a:r>
              <a:rPr dirty="0">
                <a:latin typeface="Arial MT"/>
                <a:cs typeface="Arial" panose="020B0604020202020204" pitchFamily="34" charset="0"/>
              </a:rPr>
              <a:t>entr</a:t>
            </a:r>
            <a:r>
              <a:rPr spc="5" dirty="0">
                <a:latin typeface="Arial MT"/>
                <a:cs typeface="Arial" panose="020B0604020202020204" pitchFamily="34" charset="0"/>
              </a:rPr>
              <a:t>e</a:t>
            </a:r>
            <a:r>
              <a:rPr spc="-140" dirty="0">
                <a:latin typeface="Arial MT"/>
                <a:cs typeface="Arial" panose="020B0604020202020204" pitchFamily="34" charset="0"/>
              </a:rPr>
              <a:t> </a:t>
            </a:r>
            <a:r>
              <a:rPr spc="-155" dirty="0">
                <a:latin typeface="Arial MT"/>
                <a:cs typeface="Arial" panose="020B0604020202020204" pitchFamily="34" charset="0"/>
              </a:rPr>
              <a:t>j</a:t>
            </a:r>
            <a:r>
              <a:rPr spc="45" dirty="0">
                <a:latin typeface="Arial MT"/>
                <a:cs typeface="Arial" panose="020B0604020202020204" pitchFamily="34" charset="0"/>
              </a:rPr>
              <a:t>unio</a:t>
            </a:r>
            <a:r>
              <a:rPr spc="-229" dirty="0">
                <a:latin typeface="Arial MT"/>
                <a:cs typeface="Arial" panose="020B0604020202020204" pitchFamily="34" charset="0"/>
              </a:rPr>
              <a:t> </a:t>
            </a:r>
            <a:r>
              <a:rPr spc="-25" dirty="0">
                <a:latin typeface="Arial MT"/>
                <a:cs typeface="Arial" panose="020B0604020202020204" pitchFamily="34" charset="0"/>
              </a:rPr>
              <a:t>y</a:t>
            </a:r>
            <a:r>
              <a:rPr spc="-135" dirty="0">
                <a:latin typeface="Arial MT"/>
                <a:cs typeface="Arial" panose="020B0604020202020204" pitchFamily="34" charset="0"/>
              </a:rPr>
              <a:t> </a:t>
            </a:r>
            <a:r>
              <a:rPr spc="25" dirty="0">
                <a:latin typeface="Arial MT"/>
                <a:cs typeface="Arial" panose="020B0604020202020204" pitchFamily="34" charset="0"/>
              </a:rPr>
              <a:t>septiembr</a:t>
            </a:r>
            <a:r>
              <a:rPr spc="15" dirty="0">
                <a:latin typeface="Arial MT"/>
                <a:cs typeface="Arial" panose="020B0604020202020204" pitchFamily="34" charset="0"/>
              </a:rPr>
              <a:t>e</a:t>
            </a:r>
            <a:r>
              <a:rPr spc="-220" dirty="0">
                <a:latin typeface="Arial MT"/>
                <a:cs typeface="Arial" panose="020B0604020202020204" pitchFamily="34" charset="0"/>
              </a:rPr>
              <a:t> </a:t>
            </a:r>
            <a:r>
              <a:rPr spc="-20" dirty="0">
                <a:latin typeface="Arial MT"/>
                <a:cs typeface="Arial" panose="020B0604020202020204" pitchFamily="34" charset="0"/>
              </a:rPr>
              <a:t>y  </a:t>
            </a:r>
            <a:r>
              <a:rPr spc="25" dirty="0">
                <a:latin typeface="Arial MT"/>
                <a:cs typeface="Arial" panose="020B0604020202020204" pitchFamily="34" charset="0"/>
              </a:rPr>
              <a:t>de</a:t>
            </a:r>
            <a:r>
              <a:rPr spc="10" dirty="0">
                <a:latin typeface="Arial MT"/>
                <a:cs typeface="Arial" panose="020B0604020202020204" pitchFamily="34" charset="0"/>
              </a:rPr>
              <a:t>l</a:t>
            </a:r>
            <a:r>
              <a:rPr spc="-145" dirty="0">
                <a:latin typeface="Arial MT"/>
                <a:cs typeface="Arial" panose="020B0604020202020204" pitchFamily="34" charset="0"/>
              </a:rPr>
              <a:t> </a:t>
            </a:r>
            <a:r>
              <a:rPr lang="es-ES" spc="-145" dirty="0">
                <a:latin typeface="Arial MT"/>
                <a:cs typeface="Arial" panose="020B0604020202020204" pitchFamily="34" charset="0"/>
              </a:rPr>
              <a:t>1</a:t>
            </a:r>
            <a:r>
              <a:rPr spc="-90" dirty="0">
                <a:latin typeface="Arial MT"/>
                <a:cs typeface="Arial" panose="020B0604020202020204" pitchFamily="34" charset="0"/>
              </a:rPr>
              <a:t>5</a:t>
            </a:r>
            <a:r>
              <a:rPr spc="-114" dirty="0">
                <a:latin typeface="Arial MT"/>
                <a:cs typeface="Arial" panose="020B0604020202020204" pitchFamily="34" charset="0"/>
              </a:rPr>
              <a:t> </a:t>
            </a:r>
            <a:r>
              <a:rPr spc="45" dirty="0">
                <a:latin typeface="Arial MT"/>
                <a:cs typeface="Arial" panose="020B0604020202020204" pitchFamily="34" charset="0"/>
              </a:rPr>
              <a:t>d</a:t>
            </a:r>
            <a:r>
              <a:rPr spc="30" dirty="0">
                <a:latin typeface="Arial MT"/>
                <a:cs typeface="Arial" panose="020B0604020202020204" pitchFamily="34" charset="0"/>
              </a:rPr>
              <a:t>e</a:t>
            </a:r>
            <a:r>
              <a:rPr spc="-80" dirty="0">
                <a:latin typeface="Arial MT"/>
                <a:cs typeface="Arial" panose="020B0604020202020204" pitchFamily="34" charset="0"/>
              </a:rPr>
              <a:t> </a:t>
            </a:r>
            <a:r>
              <a:rPr spc="55" dirty="0">
                <a:latin typeface="Arial MT"/>
                <a:cs typeface="Arial" panose="020B0604020202020204" pitchFamily="34" charset="0"/>
              </a:rPr>
              <a:t>d</a:t>
            </a:r>
            <a:r>
              <a:rPr spc="-25" dirty="0">
                <a:latin typeface="Arial MT"/>
                <a:cs typeface="Arial" panose="020B0604020202020204" pitchFamily="34" charset="0"/>
              </a:rPr>
              <a:t>i</a:t>
            </a:r>
            <a:r>
              <a:rPr spc="-105" dirty="0">
                <a:latin typeface="Arial MT"/>
                <a:cs typeface="Arial" panose="020B0604020202020204" pitchFamily="34" charset="0"/>
              </a:rPr>
              <a:t>e</a:t>
            </a:r>
            <a:r>
              <a:rPr spc="-114" dirty="0">
                <a:latin typeface="Arial MT"/>
                <a:cs typeface="Arial" panose="020B0604020202020204" pitchFamily="34" charset="0"/>
              </a:rPr>
              <a:t> </a:t>
            </a:r>
            <a:r>
              <a:rPr spc="-35" dirty="0">
                <a:latin typeface="Arial MT"/>
                <a:cs typeface="Arial" panose="020B0604020202020204" pitchFamily="34" charset="0"/>
              </a:rPr>
              <a:t>a</a:t>
            </a:r>
            <a:r>
              <a:rPr spc="-15" dirty="0">
                <a:latin typeface="Arial MT"/>
                <a:cs typeface="Arial" panose="020B0604020202020204" pitchFamily="34" charset="0"/>
              </a:rPr>
              <a:t>l</a:t>
            </a:r>
            <a:r>
              <a:rPr spc="-145" dirty="0">
                <a:latin typeface="Arial MT"/>
                <a:cs typeface="Arial" panose="020B0604020202020204" pitchFamily="34" charset="0"/>
              </a:rPr>
              <a:t> </a:t>
            </a:r>
            <a:r>
              <a:rPr lang="es-ES" spc="-305" dirty="0">
                <a:latin typeface="Arial MT"/>
                <a:cs typeface="Arial" panose="020B0604020202020204" pitchFamily="34" charset="0"/>
              </a:rPr>
              <a:t>15 </a:t>
            </a:r>
            <a:r>
              <a:rPr lang="es-ES" spc="-114" dirty="0">
                <a:latin typeface="Arial MT"/>
                <a:cs typeface="Arial" panose="020B0604020202020204" pitchFamily="34" charset="0"/>
              </a:rPr>
              <a:t> </a:t>
            </a:r>
            <a:r>
              <a:rPr spc="45" dirty="0">
                <a:latin typeface="Arial MT"/>
                <a:cs typeface="Arial" panose="020B0604020202020204" pitchFamily="34" charset="0"/>
              </a:rPr>
              <a:t>d</a:t>
            </a:r>
            <a:r>
              <a:rPr spc="30" dirty="0">
                <a:latin typeface="Arial MT"/>
                <a:cs typeface="Arial" panose="020B0604020202020204" pitchFamily="34" charset="0"/>
              </a:rPr>
              <a:t>e</a:t>
            </a:r>
            <a:r>
              <a:rPr spc="-135" dirty="0">
                <a:latin typeface="Arial MT"/>
                <a:cs typeface="Arial" panose="020B0604020202020204" pitchFamily="34" charset="0"/>
              </a:rPr>
              <a:t> </a:t>
            </a:r>
            <a:r>
              <a:rPr spc="-45" dirty="0">
                <a:latin typeface="Arial MT"/>
                <a:cs typeface="Arial" panose="020B0604020202020204" pitchFamily="34" charset="0"/>
              </a:rPr>
              <a:t>enero.</a:t>
            </a:r>
            <a:endParaRPr dirty="0">
              <a:latin typeface="Arial MT"/>
              <a:cs typeface="Arial" panose="020B0604020202020204" pitchFamily="34" charset="0"/>
            </a:endParaRPr>
          </a:p>
          <a:p>
            <a:pPr marL="6248400" marR="485140" indent="6350">
              <a:lnSpc>
                <a:spcPct val="107100"/>
              </a:lnSpc>
              <a:spcBef>
                <a:spcPts val="660"/>
              </a:spcBef>
            </a:pPr>
            <a:r>
              <a:rPr sz="2800" b="1" spc="-5" dirty="0">
                <a:solidFill>
                  <a:srgbClr val="3C4478"/>
                </a:solidFill>
                <a:latin typeface="Arial MT"/>
                <a:cs typeface="Tahoma"/>
              </a:rPr>
              <a:t>€10,50</a:t>
            </a:r>
            <a:r>
              <a:rPr sz="2800" b="1" spc="-15" dirty="0">
                <a:solidFill>
                  <a:srgbClr val="3C4478"/>
                </a:solidFill>
                <a:latin typeface="Arial MT"/>
                <a:cs typeface="Tahoma"/>
              </a:rPr>
              <a:t> </a:t>
            </a:r>
            <a:r>
              <a:rPr sz="2800" b="1" spc="114" dirty="0">
                <a:solidFill>
                  <a:srgbClr val="3C4478"/>
                </a:solidFill>
                <a:latin typeface="Arial MT"/>
                <a:cs typeface="Tahoma"/>
              </a:rPr>
              <a:t>por</a:t>
            </a:r>
            <a:r>
              <a:rPr sz="2800" b="1" spc="-15" dirty="0">
                <a:solidFill>
                  <a:srgbClr val="3C4478"/>
                </a:solidFill>
                <a:latin typeface="Arial MT"/>
                <a:cs typeface="Tahoma"/>
              </a:rPr>
              <a:t> </a:t>
            </a:r>
            <a:r>
              <a:rPr sz="2800" b="1" spc="100" dirty="0">
                <a:solidFill>
                  <a:srgbClr val="3C4478"/>
                </a:solidFill>
                <a:latin typeface="Arial MT"/>
                <a:cs typeface="Tahoma"/>
              </a:rPr>
              <a:t>hora</a:t>
            </a:r>
            <a:r>
              <a:rPr lang="es-ES" sz="2800" b="1" spc="100" dirty="0">
                <a:solidFill>
                  <a:srgbClr val="3C4478"/>
                </a:solidFill>
                <a:latin typeface="Arial MT"/>
                <a:cs typeface="Tahoma"/>
              </a:rPr>
              <a:t>*</a:t>
            </a:r>
          </a:p>
          <a:p>
            <a:pPr marL="6248400" marR="485140" indent="6350">
              <a:lnSpc>
                <a:spcPct val="107100"/>
              </a:lnSpc>
              <a:spcBef>
                <a:spcPts val="660"/>
              </a:spcBef>
            </a:pPr>
            <a:r>
              <a:rPr b="1" spc="75" dirty="0">
                <a:solidFill>
                  <a:srgbClr val="3C4478"/>
                </a:solidFill>
                <a:latin typeface="Arial MT"/>
                <a:cs typeface="Tahoma"/>
              </a:rPr>
              <a:t>a</a:t>
            </a:r>
            <a:r>
              <a:rPr b="1" spc="-15" dirty="0">
                <a:solidFill>
                  <a:srgbClr val="3C4478"/>
                </a:solidFill>
                <a:latin typeface="Arial MT"/>
                <a:cs typeface="Tahoma"/>
              </a:rPr>
              <a:t> </a:t>
            </a:r>
            <a:r>
              <a:rPr b="1" spc="75" dirty="0">
                <a:solidFill>
                  <a:srgbClr val="3C4478"/>
                </a:solidFill>
                <a:latin typeface="Arial MT"/>
                <a:cs typeface="Tahoma"/>
              </a:rPr>
              <a:t>partir </a:t>
            </a:r>
            <a:r>
              <a:rPr b="1" spc="-805" dirty="0">
                <a:solidFill>
                  <a:srgbClr val="3C4478"/>
                </a:solidFill>
                <a:latin typeface="Arial MT"/>
                <a:cs typeface="Tahoma"/>
              </a:rPr>
              <a:t> </a:t>
            </a:r>
            <a:r>
              <a:rPr b="1" spc="160" dirty="0">
                <a:solidFill>
                  <a:srgbClr val="3C4478"/>
                </a:solidFill>
                <a:latin typeface="Arial MT"/>
                <a:cs typeface="Tahoma"/>
              </a:rPr>
              <a:t>de</a:t>
            </a:r>
            <a:r>
              <a:rPr b="1" spc="-5" dirty="0">
                <a:solidFill>
                  <a:srgbClr val="3C4478"/>
                </a:solidFill>
                <a:latin typeface="Arial MT"/>
                <a:cs typeface="Tahoma"/>
              </a:rPr>
              <a:t> </a:t>
            </a:r>
            <a:r>
              <a:rPr b="1" spc="114" dirty="0">
                <a:solidFill>
                  <a:srgbClr val="3C4478"/>
                </a:solidFill>
                <a:latin typeface="Arial MT"/>
                <a:cs typeface="Tahoma"/>
              </a:rPr>
              <a:t>enero</a:t>
            </a:r>
            <a:r>
              <a:rPr b="1" spc="-5" dirty="0">
                <a:solidFill>
                  <a:srgbClr val="3C4478"/>
                </a:solidFill>
                <a:latin typeface="Arial MT"/>
                <a:cs typeface="Tahoma"/>
              </a:rPr>
              <a:t> </a:t>
            </a:r>
            <a:r>
              <a:rPr b="1" spc="160" dirty="0">
                <a:solidFill>
                  <a:srgbClr val="3C4478"/>
                </a:solidFill>
                <a:latin typeface="Arial MT"/>
                <a:cs typeface="Tahoma"/>
              </a:rPr>
              <a:t>de</a:t>
            </a:r>
            <a:r>
              <a:rPr b="1" spc="-5" dirty="0">
                <a:solidFill>
                  <a:srgbClr val="3C4478"/>
                </a:solidFill>
                <a:latin typeface="Arial MT"/>
                <a:cs typeface="Tahoma"/>
              </a:rPr>
              <a:t> </a:t>
            </a:r>
            <a:r>
              <a:rPr b="1" spc="-45" dirty="0">
                <a:solidFill>
                  <a:srgbClr val="3C4478"/>
                </a:solidFill>
                <a:latin typeface="Arial MT"/>
                <a:cs typeface="Tahoma"/>
              </a:rPr>
              <a:t>2022</a:t>
            </a:r>
            <a:endParaRPr dirty="0">
              <a:latin typeface="Arial MT"/>
              <a:cs typeface="Tahoma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4E6E4A-9744-4F6E-A29A-31A0ED3BB70B}"/>
              </a:ext>
            </a:extLst>
          </p:cNvPr>
          <p:cNvSpPr txBox="1"/>
          <p:nvPr/>
        </p:nvSpPr>
        <p:spPr>
          <a:xfrm>
            <a:off x="6781800" y="1336226"/>
            <a:ext cx="42488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FF0000"/>
                </a:solidFill>
              </a:rPr>
              <a:t>Trabaja mientras estudias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1AFD98-AABF-4958-A18F-CBF7FDFA3F89}"/>
              </a:ext>
            </a:extLst>
          </p:cNvPr>
          <p:cNvSpPr txBox="1"/>
          <p:nvPr/>
        </p:nvSpPr>
        <p:spPr>
          <a:xfrm>
            <a:off x="6934200" y="4260343"/>
            <a:ext cx="49656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FF0000"/>
                </a:solidFill>
              </a:rPr>
              <a:t>Trabaja al finalizar tus estudios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39E884-5B0B-41BC-BD50-030670CF9813}"/>
              </a:ext>
            </a:extLst>
          </p:cNvPr>
          <p:cNvSpPr txBox="1"/>
          <p:nvPr/>
        </p:nvSpPr>
        <p:spPr>
          <a:xfrm>
            <a:off x="6966901" y="4852277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40 </a:t>
            </a:r>
            <a:r>
              <a:rPr lang="es-ES" sz="1600" dirty="0" err="1"/>
              <a:t>hs</a:t>
            </a:r>
            <a:r>
              <a:rPr lang="es-ES" sz="1600" dirty="0"/>
              <a:t>/semana, por una duración determinada</a:t>
            </a:r>
          </a:p>
          <a:p>
            <a:endParaRPr lang="es-ES" sz="1600" dirty="0"/>
          </a:p>
          <a:p>
            <a:r>
              <a:rPr lang="es-ES" sz="1600" dirty="0"/>
              <a:t>Licenciaturas: 1 año</a:t>
            </a:r>
          </a:p>
          <a:p>
            <a:r>
              <a:rPr lang="es-ES" sz="1600" dirty="0"/>
              <a:t>Salario anual: desde 25.000€/año (aprox.)</a:t>
            </a:r>
          </a:p>
          <a:p>
            <a:endParaRPr lang="es-ES" sz="1600" dirty="0"/>
          </a:p>
          <a:p>
            <a:r>
              <a:rPr lang="es-ES" sz="1600" dirty="0"/>
              <a:t>Maestrías o Doctorados: 2 años</a:t>
            </a:r>
          </a:p>
          <a:p>
            <a:r>
              <a:rPr lang="es-ES" sz="1600" dirty="0"/>
              <a:t>Salario anual: Desde 32.000€/año (aprox.)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303</Words>
  <Application>Microsoft Office PowerPoint</Application>
  <PresentationFormat>Panorámica</PresentationFormat>
  <Paragraphs>39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MT</vt:lpstr>
      <vt:lpstr>Calibri</vt:lpstr>
      <vt:lpstr>Montserrat</vt:lpstr>
      <vt:lpstr>Open Sans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PERMISOS DE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Qué puedo estudiar en Irlanda</vt:lpstr>
      <vt:lpstr>Presentación de PowerPoint</vt:lpstr>
      <vt:lpstr>Presentación de PowerPoint</vt:lpstr>
      <vt:lpstr>Presentación de PowerPoint</vt:lpstr>
      <vt:lpstr>Pathway  Programmes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Index Publicidad</dc:creator>
  <cp:lastModifiedBy>Michelle Undreiner Szeplaki</cp:lastModifiedBy>
  <cp:revision>7</cp:revision>
  <dcterms:created xsi:type="dcterms:W3CDTF">2021-12-02T16:31:35Z</dcterms:created>
  <dcterms:modified xsi:type="dcterms:W3CDTF">2023-05-25T13:09:02Z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2021-10-11T00:00:00Z</vt:filetime>
  </property>
  <property fmtid="{D5CDD505-2E9C-101B-9397-08002B2CF9AE}" pid="3" name="Creator">
    <vt:lpwstr>PDF Presentation Adobe Photoshop </vt:lpwstr>
  </property>
  <property fmtid="{D5CDD505-2E9C-101B-9397-08002B2CF9AE}" pid="4" name="LastSaved">
    <vt:filetime>2021-12-02T00:00:00Z</vt:filetime>
  </property>
</Properties>
</file>